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26" r:id="rId4"/>
    <p:sldId id="527" r:id="rId5"/>
    <p:sldId id="528" r:id="rId6"/>
    <p:sldId id="529" r:id="rId7"/>
    <p:sldId id="530" r:id="rId8"/>
    <p:sldId id="531" r:id="rId9"/>
    <p:sldId id="532" r:id="rId10"/>
    <p:sldId id="525" r:id="rId11"/>
    <p:sldId id="508" r:id="rId12"/>
    <p:sldId id="509" r:id="rId13"/>
    <p:sldId id="510" r:id="rId14"/>
    <p:sldId id="511" r:id="rId15"/>
    <p:sldId id="514" r:id="rId16"/>
    <p:sldId id="518" r:id="rId17"/>
    <p:sldId id="523" r:id="rId18"/>
    <p:sldId id="524" r:id="rId19"/>
    <p:sldId id="512" r:id="rId20"/>
    <p:sldId id="513" r:id="rId21"/>
    <p:sldId id="516" r:id="rId22"/>
    <p:sldId id="519" r:id="rId23"/>
    <p:sldId id="257" r:id="rId24"/>
    <p:sldId id="520" r:id="rId25"/>
    <p:sldId id="522" r:id="rId26"/>
    <p:sldId id="521"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p:scale>
          <a:sx n="75" d="100"/>
          <a:sy n="75" d="100"/>
        </p:scale>
        <p:origin x="1306"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1/01%20Event%20Handlers/mysimpleservice.cds.txt"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11/01%20Event%20Handlers/test.http.txt" TargetMode="External"/><Relationship Id="rId5" Type="http://schemas.openxmlformats.org/officeDocument/2006/relationships/hyperlink" Target="https://github.com/soyuztechnologies/CAPM_XSA_Training/blob/master/Day%2011/01%20Event%20Handlers/catalogService.js.txt" TargetMode="External"/><Relationship Id="rId4" Type="http://schemas.openxmlformats.org/officeDocument/2006/relationships/hyperlink" Target="https://github.com/soyuztechnologies/CAPM_XSA_Training/blob/master/Day%2011/01%20Event%20Handlers/mysimpleservice.js.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ap.cloud.sap/docs/cds/cq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1/03%20CDS%20Query%20Language/mysimpleservice.js.tx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CAPM_XSA_Training/blob/master/Day%2011/03%20CDS%20Query%20Language/test.http.tx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1/04%20-%20Actions%20and%20Functions/Catalog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github.com/soyuztechnologies/CAPM_XSA_Training/blob/master/Day%2011/04%20-%20Actions%20and%20Functions/test.http.txt" TargetMode="External"/><Relationship Id="rId4" Type="http://schemas.openxmlformats.org/officeDocument/2006/relationships/hyperlink" Target="https://github.com/soyuztechnologies/CAPM_XSA_Training/blob/master/Day%2011/04%20-%20Actions%20and%20Functions/catalogService.j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1%20Procedure%20to%20read%20data.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2%20Parameterized%20procedur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10/03%20Procedure%20with%20Table%20Variables.tx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4%20SQL%20Script%20library%20and%20consump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5%20SQL%20Script%20Functions%20and%20Consumption.tx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Entity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The CAPM Framework generates most of the code for CURDQ operations on the entity out-of-box. Which means as a developer we have very little effort to build complete applications.</a:t>
            </a:r>
          </a:p>
          <a:p>
            <a:r>
              <a:rPr lang="en-US" dirty="0"/>
              <a:t>But due to security reasons, we want to disable the operations on an Entity at times. This can be controlled using the annotations in the CDS definition of the service.</a:t>
            </a:r>
          </a:p>
          <a:p>
            <a:endParaRPr lang="en-US" dirty="0"/>
          </a:p>
          <a:p>
            <a:r>
              <a:rPr lang="en-US" dirty="0"/>
              <a:t>@</a:t>
            </a:r>
            <a:r>
              <a:rPr lang="en-US" dirty="0" err="1"/>
              <a:t>readonly</a:t>
            </a:r>
            <a:r>
              <a:rPr lang="en-US" dirty="0"/>
              <a:t> – this annotation disable all the CUD operations on the entity.</a:t>
            </a:r>
          </a:p>
          <a:p>
            <a:endParaRPr lang="en-US" dirty="0"/>
          </a:p>
          <a:p>
            <a:r>
              <a:rPr lang="en-US" dirty="0"/>
              <a:t>@Capabilities – This annotation allows developers to flexibly control the operations on the 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DA54DCA5-03F4-4539-9C46-DA5F4373533A}"/>
              </a:ext>
            </a:extLst>
          </p:cNvPr>
          <p:cNvPicPr>
            <a:picLocks noChangeAspect="1"/>
          </p:cNvPicPr>
          <p:nvPr/>
        </p:nvPicPr>
        <p:blipFill>
          <a:blip r:embed="rId3"/>
          <a:stretch>
            <a:fillRect/>
          </a:stretch>
        </p:blipFill>
        <p:spPr>
          <a:xfrm>
            <a:off x="565201" y="3429000"/>
            <a:ext cx="6812870" cy="2354784"/>
          </a:xfrm>
          <a:prstGeom prst="rect">
            <a:avLst/>
          </a:prstGeom>
        </p:spPr>
      </p:pic>
      <p:pic>
        <p:nvPicPr>
          <p:cNvPr id="4" name="Picture 3">
            <a:extLst>
              <a:ext uri="{FF2B5EF4-FFF2-40B4-BE49-F238E27FC236}">
                <a16:creationId xmlns:a16="http://schemas.microsoft.com/office/drawing/2014/main" id="{F772AF0D-CAB5-4864-B13E-550DA087808C}"/>
              </a:ext>
            </a:extLst>
          </p:cNvPr>
          <p:cNvPicPr>
            <a:picLocks noChangeAspect="1"/>
          </p:cNvPicPr>
          <p:nvPr/>
        </p:nvPicPr>
        <p:blipFill>
          <a:blip r:embed="rId4"/>
          <a:stretch>
            <a:fillRect/>
          </a:stretch>
        </p:blipFill>
        <p:spPr>
          <a:xfrm>
            <a:off x="6352643" y="3317574"/>
            <a:ext cx="5601185" cy="2956816"/>
          </a:xfrm>
          <a:prstGeom prst="rect">
            <a:avLst/>
          </a:prstGeom>
        </p:spPr>
      </p:pic>
    </p:spTree>
    <p:extLst>
      <p:ext uri="{BB962C8B-B14F-4D97-AF65-F5344CB8AC3E}">
        <p14:creationId xmlns:p14="http://schemas.microsoft.com/office/powerpoint/2010/main" val="421007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Generic Handlers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The CAPM Framework generates most of the code for CURDQ operations on the entity, it also does these operations in synchronous manner. At time, we want to</a:t>
            </a:r>
          </a:p>
          <a:p>
            <a:pPr marL="285750" indent="-285750">
              <a:buFontTx/>
              <a:buChar char="-"/>
            </a:pPr>
            <a:r>
              <a:rPr lang="en-US" dirty="0"/>
              <a:t>Take full control on CURDQ</a:t>
            </a:r>
          </a:p>
          <a:p>
            <a:pPr marL="285750" indent="-285750">
              <a:buFontTx/>
              <a:buChar char="-"/>
            </a:pPr>
            <a:r>
              <a:rPr lang="en-US" dirty="0"/>
              <a:t>I want to add my custom validations before data is updated</a:t>
            </a:r>
          </a:p>
          <a:p>
            <a:pPr marL="285750" indent="-285750">
              <a:buFontTx/>
              <a:buChar char="-"/>
            </a:pPr>
            <a:r>
              <a:rPr lang="en-US" dirty="0"/>
              <a:t>We want to change data with enrichment</a:t>
            </a:r>
          </a:p>
          <a:p>
            <a:pPr marL="285750" indent="-285750">
              <a:buFontTx/>
              <a:buChar char="-"/>
            </a:pPr>
            <a:r>
              <a:rPr lang="en-US" dirty="0"/>
              <a:t>Read data we want to add extra information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9" name="Rectangle 28">
            <a:extLst>
              <a:ext uri="{FF2B5EF4-FFF2-40B4-BE49-F238E27FC236}">
                <a16:creationId xmlns:a16="http://schemas.microsoft.com/office/drawing/2014/main" id="{BAE2F957-1B88-45E8-B1B3-C1718E3AFF66}"/>
              </a:ext>
            </a:extLst>
          </p:cNvPr>
          <p:cNvSpPr/>
          <p:nvPr/>
        </p:nvSpPr>
        <p:spPr>
          <a:xfrm>
            <a:off x="426720" y="2917371"/>
            <a:ext cx="1802674" cy="511629"/>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User/Developer</a:t>
            </a:r>
          </a:p>
        </p:txBody>
      </p:sp>
      <p:sp>
        <p:nvSpPr>
          <p:cNvPr id="30" name="Rectangle 29">
            <a:extLst>
              <a:ext uri="{FF2B5EF4-FFF2-40B4-BE49-F238E27FC236}">
                <a16:creationId xmlns:a16="http://schemas.microsoft.com/office/drawing/2014/main" id="{C3E956B0-08EC-4212-91C2-66D79ABC991A}"/>
              </a:ext>
            </a:extLst>
          </p:cNvPr>
          <p:cNvSpPr/>
          <p:nvPr/>
        </p:nvSpPr>
        <p:spPr>
          <a:xfrm>
            <a:off x="3333479" y="2917369"/>
            <a:ext cx="1802674" cy="511629"/>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Service</a:t>
            </a:r>
          </a:p>
        </p:txBody>
      </p:sp>
      <p:sp>
        <p:nvSpPr>
          <p:cNvPr id="31" name="Rectangle 30">
            <a:extLst>
              <a:ext uri="{FF2B5EF4-FFF2-40B4-BE49-F238E27FC236}">
                <a16:creationId xmlns:a16="http://schemas.microsoft.com/office/drawing/2014/main" id="{C9FB3BCB-2648-4F5F-885A-8140259281FE}"/>
              </a:ext>
            </a:extLst>
          </p:cNvPr>
          <p:cNvSpPr/>
          <p:nvPr/>
        </p:nvSpPr>
        <p:spPr>
          <a:xfrm>
            <a:off x="6240238" y="2917369"/>
            <a:ext cx="1802674" cy="511629"/>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 Framework</a:t>
            </a:r>
          </a:p>
        </p:txBody>
      </p:sp>
      <p:cxnSp>
        <p:nvCxnSpPr>
          <p:cNvPr id="32" name="Straight Connector 31">
            <a:extLst>
              <a:ext uri="{FF2B5EF4-FFF2-40B4-BE49-F238E27FC236}">
                <a16:creationId xmlns:a16="http://schemas.microsoft.com/office/drawing/2014/main" id="{725982A1-CA4F-4BF8-A2D5-32CF186AC51D}"/>
              </a:ext>
            </a:extLst>
          </p:cNvPr>
          <p:cNvCxnSpPr>
            <a:cxnSpLocks/>
            <a:stCxn id="29" idx="2"/>
          </p:cNvCxnSpPr>
          <p:nvPr/>
        </p:nvCxnSpPr>
        <p:spPr>
          <a:xfrm>
            <a:off x="1328057" y="3429000"/>
            <a:ext cx="0" cy="3128554"/>
          </a:xfrm>
          <a:prstGeom prst="line">
            <a:avLst/>
          </a:prstGeom>
          <a:noFill/>
          <a:ln w="9525" cap="flat" cmpd="sng" algn="ctr">
            <a:solidFill>
              <a:srgbClr val="4F81BD">
                <a:shade val="95000"/>
                <a:satMod val="105000"/>
              </a:srgbClr>
            </a:solidFill>
            <a:prstDash val="solid"/>
          </a:ln>
          <a:effectLst/>
        </p:spPr>
      </p:cxnSp>
      <p:cxnSp>
        <p:nvCxnSpPr>
          <p:cNvPr id="33" name="Straight Connector 32">
            <a:extLst>
              <a:ext uri="{FF2B5EF4-FFF2-40B4-BE49-F238E27FC236}">
                <a16:creationId xmlns:a16="http://schemas.microsoft.com/office/drawing/2014/main" id="{0B764226-6544-4403-8271-201AEEB01E9C}"/>
              </a:ext>
            </a:extLst>
          </p:cNvPr>
          <p:cNvCxnSpPr>
            <a:cxnSpLocks/>
            <a:stCxn id="30" idx="2"/>
          </p:cNvCxnSpPr>
          <p:nvPr/>
        </p:nvCxnSpPr>
        <p:spPr>
          <a:xfrm>
            <a:off x="4234816" y="3428998"/>
            <a:ext cx="0" cy="3128556"/>
          </a:xfrm>
          <a:prstGeom prst="line">
            <a:avLst/>
          </a:prstGeom>
          <a:noFill/>
          <a:ln w="9525" cap="flat" cmpd="sng" algn="ctr">
            <a:solidFill>
              <a:srgbClr val="4F81BD">
                <a:shade val="95000"/>
                <a:satMod val="105000"/>
              </a:srgbClr>
            </a:solidFill>
            <a:prstDash val="solid"/>
          </a:ln>
          <a:effectLst/>
        </p:spPr>
      </p:cxnSp>
      <p:cxnSp>
        <p:nvCxnSpPr>
          <p:cNvPr id="34" name="Straight Connector 33">
            <a:extLst>
              <a:ext uri="{FF2B5EF4-FFF2-40B4-BE49-F238E27FC236}">
                <a16:creationId xmlns:a16="http://schemas.microsoft.com/office/drawing/2014/main" id="{5CFD100D-8E05-46EF-BB60-361A336E8F82}"/>
              </a:ext>
            </a:extLst>
          </p:cNvPr>
          <p:cNvCxnSpPr>
            <a:stCxn id="31" idx="2"/>
          </p:cNvCxnSpPr>
          <p:nvPr/>
        </p:nvCxnSpPr>
        <p:spPr>
          <a:xfrm>
            <a:off x="7141575" y="3428998"/>
            <a:ext cx="0" cy="3128556"/>
          </a:xfrm>
          <a:prstGeom prst="line">
            <a:avLst/>
          </a:prstGeom>
          <a:noFill/>
          <a:ln w="9525" cap="flat" cmpd="sng" algn="ctr">
            <a:solidFill>
              <a:srgbClr val="4F81BD">
                <a:shade val="95000"/>
                <a:satMod val="105000"/>
              </a:srgbClr>
            </a:solidFill>
            <a:prstDash val="solid"/>
          </a:ln>
          <a:effectLst/>
        </p:spPr>
      </p:cxnSp>
      <p:sp>
        <p:nvSpPr>
          <p:cNvPr id="35" name="Flowchart: Magnetic Disk 34">
            <a:extLst>
              <a:ext uri="{FF2B5EF4-FFF2-40B4-BE49-F238E27FC236}">
                <a16:creationId xmlns:a16="http://schemas.microsoft.com/office/drawing/2014/main" id="{7908D498-A498-4B43-AD0C-378F4E35EE0F}"/>
              </a:ext>
            </a:extLst>
          </p:cNvPr>
          <p:cNvSpPr/>
          <p:nvPr/>
        </p:nvSpPr>
        <p:spPr>
          <a:xfrm>
            <a:off x="9190949" y="2869111"/>
            <a:ext cx="1619795" cy="720632"/>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DB</a:t>
            </a:r>
          </a:p>
        </p:txBody>
      </p:sp>
      <p:cxnSp>
        <p:nvCxnSpPr>
          <p:cNvPr id="36" name="Straight Connector 35">
            <a:extLst>
              <a:ext uri="{FF2B5EF4-FFF2-40B4-BE49-F238E27FC236}">
                <a16:creationId xmlns:a16="http://schemas.microsoft.com/office/drawing/2014/main" id="{76E49F25-BF6A-40E4-849B-C5DFE52420E2}"/>
              </a:ext>
            </a:extLst>
          </p:cNvPr>
          <p:cNvCxnSpPr>
            <a:cxnSpLocks/>
            <a:stCxn id="35" idx="3"/>
          </p:cNvCxnSpPr>
          <p:nvPr/>
        </p:nvCxnSpPr>
        <p:spPr>
          <a:xfrm>
            <a:off x="10000847" y="3589743"/>
            <a:ext cx="42185" cy="3189516"/>
          </a:xfrm>
          <a:prstGeom prst="line">
            <a:avLst/>
          </a:prstGeom>
          <a:noFill/>
          <a:ln w="9525" cap="flat" cmpd="sng" algn="ctr">
            <a:solidFill>
              <a:srgbClr val="4F81BD">
                <a:shade val="95000"/>
                <a:satMod val="105000"/>
              </a:srgbClr>
            </a:solidFill>
            <a:prstDash val="solid"/>
          </a:ln>
          <a:effectLst/>
        </p:spPr>
      </p:cxnSp>
      <p:cxnSp>
        <p:nvCxnSpPr>
          <p:cNvPr id="37" name="Straight Arrow Connector 36">
            <a:extLst>
              <a:ext uri="{FF2B5EF4-FFF2-40B4-BE49-F238E27FC236}">
                <a16:creationId xmlns:a16="http://schemas.microsoft.com/office/drawing/2014/main" id="{DB439910-1F34-4754-870A-D7A53031DE47}"/>
              </a:ext>
            </a:extLst>
          </p:cNvPr>
          <p:cNvCxnSpPr/>
          <p:nvPr/>
        </p:nvCxnSpPr>
        <p:spPr>
          <a:xfrm>
            <a:off x="1328057" y="3866606"/>
            <a:ext cx="2906759"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38" name="Straight Arrow Connector 37">
            <a:extLst>
              <a:ext uri="{FF2B5EF4-FFF2-40B4-BE49-F238E27FC236}">
                <a16:creationId xmlns:a16="http://schemas.microsoft.com/office/drawing/2014/main" id="{91A7BB11-DD44-47B0-89CA-687DE38F98A0}"/>
              </a:ext>
            </a:extLst>
          </p:cNvPr>
          <p:cNvCxnSpPr/>
          <p:nvPr/>
        </p:nvCxnSpPr>
        <p:spPr>
          <a:xfrm>
            <a:off x="4234816" y="4110446"/>
            <a:ext cx="2906759"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39" name="Straight Arrow Connector 38">
            <a:extLst>
              <a:ext uri="{FF2B5EF4-FFF2-40B4-BE49-F238E27FC236}">
                <a16:creationId xmlns:a16="http://schemas.microsoft.com/office/drawing/2014/main" id="{932C9F60-550E-4ABA-922C-B4ADAA386626}"/>
              </a:ext>
            </a:extLst>
          </p:cNvPr>
          <p:cNvCxnSpPr/>
          <p:nvPr/>
        </p:nvCxnSpPr>
        <p:spPr>
          <a:xfrm>
            <a:off x="7141575" y="4502331"/>
            <a:ext cx="2864574"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0" name="Straight Arrow Connector 39">
            <a:extLst>
              <a:ext uri="{FF2B5EF4-FFF2-40B4-BE49-F238E27FC236}">
                <a16:creationId xmlns:a16="http://schemas.microsoft.com/office/drawing/2014/main" id="{3C1DC231-D583-4D15-8889-1DA8CA3E2910}"/>
              </a:ext>
            </a:extLst>
          </p:cNvPr>
          <p:cNvCxnSpPr/>
          <p:nvPr/>
        </p:nvCxnSpPr>
        <p:spPr>
          <a:xfrm flipH="1">
            <a:off x="7141575" y="5216434"/>
            <a:ext cx="2906759"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1" name="Straight Arrow Connector 40">
            <a:extLst>
              <a:ext uri="{FF2B5EF4-FFF2-40B4-BE49-F238E27FC236}">
                <a16:creationId xmlns:a16="http://schemas.microsoft.com/office/drawing/2014/main" id="{B6312EAF-84DD-4F60-BFB6-EF3FB57403AD}"/>
              </a:ext>
            </a:extLst>
          </p:cNvPr>
          <p:cNvCxnSpPr/>
          <p:nvPr/>
        </p:nvCxnSpPr>
        <p:spPr>
          <a:xfrm flipH="1">
            <a:off x="4234816" y="5625737"/>
            <a:ext cx="2906759"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2" name="Straight Arrow Connector 41">
            <a:extLst>
              <a:ext uri="{FF2B5EF4-FFF2-40B4-BE49-F238E27FC236}">
                <a16:creationId xmlns:a16="http://schemas.microsoft.com/office/drawing/2014/main" id="{3B8358ED-FFF9-4BFA-AEA2-A16AB1CABA75}"/>
              </a:ext>
            </a:extLst>
          </p:cNvPr>
          <p:cNvCxnSpPr/>
          <p:nvPr/>
        </p:nvCxnSpPr>
        <p:spPr>
          <a:xfrm flipH="1">
            <a:off x="1328057" y="5991497"/>
            <a:ext cx="2906759" cy="0"/>
          </a:xfrm>
          <a:prstGeom prst="straightConnector1">
            <a:avLst/>
          </a:prstGeom>
          <a:noFill/>
          <a:ln w="9525" cap="flat" cmpd="sng" algn="ctr">
            <a:solidFill>
              <a:srgbClr val="4F81BD">
                <a:shade val="95000"/>
                <a:satMod val="105000"/>
              </a:srgbClr>
            </a:solidFill>
            <a:prstDash val="solid"/>
            <a:tailEnd type="triangle"/>
          </a:ln>
          <a:effectLst/>
        </p:spPr>
      </p:cxnSp>
      <p:sp>
        <p:nvSpPr>
          <p:cNvPr id="43" name="Rectangle: Rounded Corners 42">
            <a:extLst>
              <a:ext uri="{FF2B5EF4-FFF2-40B4-BE49-F238E27FC236}">
                <a16:creationId xmlns:a16="http://schemas.microsoft.com/office/drawing/2014/main" id="{4B59A007-703D-4159-B6C6-6363C5410E98}"/>
              </a:ext>
            </a:extLst>
          </p:cNvPr>
          <p:cNvSpPr/>
          <p:nvPr/>
        </p:nvSpPr>
        <p:spPr>
          <a:xfrm>
            <a:off x="4234816" y="3866598"/>
            <a:ext cx="45719" cy="175913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Rectangle: Rounded Corners 43">
            <a:extLst>
              <a:ext uri="{FF2B5EF4-FFF2-40B4-BE49-F238E27FC236}">
                <a16:creationId xmlns:a16="http://schemas.microsoft.com/office/drawing/2014/main" id="{9501E23D-E05A-4D49-923E-9CC108A1C986}"/>
              </a:ext>
            </a:extLst>
          </p:cNvPr>
          <p:cNvSpPr/>
          <p:nvPr/>
        </p:nvSpPr>
        <p:spPr>
          <a:xfrm>
            <a:off x="7139808" y="4094481"/>
            <a:ext cx="45719" cy="1531238"/>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265DC0E7-35DC-44B2-9181-20F3EE899E57}"/>
              </a:ext>
            </a:extLst>
          </p:cNvPr>
          <p:cNvSpPr/>
          <p:nvPr/>
        </p:nvSpPr>
        <p:spPr>
          <a:xfrm>
            <a:off x="9963964" y="4552403"/>
            <a:ext cx="104472" cy="6640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Rectangle 45">
            <a:extLst>
              <a:ext uri="{FF2B5EF4-FFF2-40B4-BE49-F238E27FC236}">
                <a16:creationId xmlns:a16="http://schemas.microsoft.com/office/drawing/2014/main" id="{26B12A89-10A5-4F9B-B41C-D8A16022749B}"/>
              </a:ext>
            </a:extLst>
          </p:cNvPr>
          <p:cNvSpPr/>
          <p:nvPr/>
        </p:nvSpPr>
        <p:spPr>
          <a:xfrm>
            <a:off x="7162667" y="4206240"/>
            <a:ext cx="1685240" cy="175305"/>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before</a:t>
            </a:r>
          </a:p>
        </p:txBody>
      </p:sp>
      <p:sp>
        <p:nvSpPr>
          <p:cNvPr id="47" name="Rectangle 46">
            <a:extLst>
              <a:ext uri="{FF2B5EF4-FFF2-40B4-BE49-F238E27FC236}">
                <a16:creationId xmlns:a16="http://schemas.microsoft.com/office/drawing/2014/main" id="{907545B8-8048-401C-913E-70C56C37D2EE}"/>
              </a:ext>
            </a:extLst>
          </p:cNvPr>
          <p:cNvSpPr/>
          <p:nvPr/>
        </p:nvSpPr>
        <p:spPr>
          <a:xfrm>
            <a:off x="7192058" y="5357951"/>
            <a:ext cx="1685240" cy="175305"/>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after</a:t>
            </a:r>
          </a:p>
        </p:txBody>
      </p:sp>
      <p:sp>
        <p:nvSpPr>
          <p:cNvPr id="48" name="Rectangle 47">
            <a:extLst>
              <a:ext uri="{FF2B5EF4-FFF2-40B4-BE49-F238E27FC236}">
                <a16:creationId xmlns:a16="http://schemas.microsoft.com/office/drawing/2014/main" id="{74B87F59-3404-42AD-AF9E-3FFD32DF03FC}"/>
              </a:ext>
            </a:extLst>
          </p:cNvPr>
          <p:cNvSpPr/>
          <p:nvPr/>
        </p:nvSpPr>
        <p:spPr>
          <a:xfrm>
            <a:off x="6342907" y="4781680"/>
            <a:ext cx="1685240" cy="175305"/>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on</a:t>
            </a:r>
          </a:p>
        </p:txBody>
      </p:sp>
      <p:sp>
        <p:nvSpPr>
          <p:cNvPr id="50" name="TextBox 49">
            <a:extLst>
              <a:ext uri="{FF2B5EF4-FFF2-40B4-BE49-F238E27FC236}">
                <a16:creationId xmlns:a16="http://schemas.microsoft.com/office/drawing/2014/main" id="{2B4E8E04-2C64-4877-8443-EF2F0EA67017}"/>
              </a:ext>
            </a:extLst>
          </p:cNvPr>
          <p:cNvSpPr txBox="1"/>
          <p:nvPr/>
        </p:nvSpPr>
        <p:spPr>
          <a:xfrm>
            <a:off x="7659356" y="1231584"/>
            <a:ext cx="372132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When</a:t>
            </a:r>
            <a:r>
              <a:rPr lang="en-US" dirty="0"/>
              <a:t>? - </a:t>
            </a:r>
            <a:r>
              <a:rPr lang="en-US" b="1" dirty="0"/>
              <a:t>on</a:t>
            </a:r>
            <a:r>
              <a:rPr lang="en-US" dirty="0"/>
              <a:t>, </a:t>
            </a:r>
            <a:r>
              <a:rPr lang="en-US" b="1" dirty="0"/>
              <a:t>before</a:t>
            </a:r>
            <a:r>
              <a:rPr lang="en-US" dirty="0"/>
              <a:t>, </a:t>
            </a:r>
            <a:r>
              <a:rPr lang="en-US" b="1" dirty="0"/>
              <a:t>after</a:t>
            </a:r>
          </a:p>
          <a:p>
            <a:r>
              <a:rPr lang="en-US" b="1" dirty="0"/>
              <a:t>Who</a:t>
            </a:r>
            <a:r>
              <a:rPr lang="en-US" dirty="0"/>
              <a:t>?   - ENTITY - Employee</a:t>
            </a:r>
          </a:p>
          <a:p>
            <a:r>
              <a:rPr lang="en-US" b="1" dirty="0"/>
              <a:t>Operation</a:t>
            </a:r>
            <a:r>
              <a:rPr lang="en-US" dirty="0"/>
              <a:t>? – CREATE, UPDATE</a:t>
            </a:r>
          </a:p>
          <a:p>
            <a:r>
              <a:rPr lang="en-US" b="1" dirty="0"/>
              <a:t>What</a:t>
            </a:r>
            <a:r>
              <a:rPr lang="en-US" dirty="0"/>
              <a:t>? – Validate if input Sal &lt; 1mn</a:t>
            </a:r>
          </a:p>
        </p:txBody>
      </p:sp>
    </p:spTree>
    <p:extLst>
      <p:ext uri="{BB962C8B-B14F-4D97-AF65-F5344CB8AC3E}">
        <p14:creationId xmlns:p14="http://schemas.microsoft.com/office/powerpoint/2010/main" val="156777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Handlers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In CAP everything that happens at runtime is an event that is sent to a service. They are a powerful means to extend CAP. An event handler is simply a method, that is executed when something happens in the application.</a:t>
            </a:r>
          </a:p>
          <a:p>
            <a:pPr marL="0" marR="0" lvl="0" indent="0" algn="just"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effectLst/>
              </a:rPr>
              <a:t>If you need a specific service to react to a specific event, you register an event handler using </a:t>
            </a:r>
            <a:r>
              <a:rPr kumimoji="0" lang="en-US" altLang="en-US" b="0" i="0" u="none" strike="noStrike" cap="none" normalizeH="0" baseline="0" dirty="0">
                <a:ln>
                  <a:noFill/>
                </a:ln>
                <a:effectLst/>
                <a:cs typeface="Courier New" panose="02070309020205020404" pitchFamily="49" charset="0"/>
              </a:rPr>
              <a:t>srv.&lt;phase&gt;(&lt;event&gt;)</a:t>
            </a:r>
            <a:r>
              <a:rPr kumimoji="0" lang="en-US" altLang="en-US" b="0" i="0" u="none" strike="noStrike" cap="none" normalizeH="0" baseline="0" dirty="0">
                <a:ln>
                  <a:noFill/>
                </a:ln>
                <a:effectLst/>
              </a:rPr>
              <a:t>, where</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cs typeface="Courier New" panose="02070309020205020404" pitchFamily="49" charset="0"/>
              </a:rPr>
              <a:t>srv</a:t>
            </a:r>
            <a:r>
              <a:rPr kumimoji="0" lang="en-US" altLang="en-US" b="0" i="0" u="none" strike="noStrike" cap="none" normalizeH="0" baseline="0" dirty="0">
                <a:ln>
                  <a:noFill/>
                </a:ln>
                <a:effectLst/>
              </a:rPr>
              <a:t> is the instance of the service that you are extending,</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cs typeface="Courier New" panose="02070309020205020404" pitchFamily="49" charset="0"/>
              </a:rPr>
              <a:t>&lt;phase&gt;</a:t>
            </a:r>
            <a:r>
              <a:rPr kumimoji="0" lang="en-US" altLang="en-US" b="0" i="0" u="none" strike="noStrike" cap="none" normalizeH="0" baseline="0" dirty="0">
                <a:ln>
                  <a:noFill/>
                </a:ln>
                <a:effectLst/>
              </a:rPr>
              <a:t> is one of </a:t>
            </a:r>
            <a:r>
              <a:rPr kumimoji="0" lang="en-US" altLang="en-US" b="0" i="0" u="none" strike="noStrike" cap="none" normalizeH="0" baseline="0" dirty="0">
                <a:ln>
                  <a:noFill/>
                </a:ln>
                <a:effectLst/>
                <a:cs typeface="Courier New" panose="02070309020205020404" pitchFamily="49" charset="0"/>
              </a:rPr>
              <a:t>on</a:t>
            </a:r>
            <a:r>
              <a:rPr kumimoji="0" lang="en-US" altLang="en-US" b="0" i="0" u="none" strike="noStrike" cap="none" normalizeH="0" baseline="0" dirty="0">
                <a:ln>
                  <a:noFill/>
                </a:ln>
                <a:effectLst/>
              </a:rPr>
              <a:t>, </a:t>
            </a:r>
            <a:r>
              <a:rPr kumimoji="0" lang="en-US" altLang="en-US" b="0" i="0" u="none" strike="noStrike" cap="none" normalizeH="0" baseline="0" dirty="0">
                <a:ln>
                  <a:noFill/>
                </a:ln>
                <a:effectLst/>
                <a:cs typeface="Courier New" panose="02070309020205020404" pitchFamily="49" charset="0"/>
              </a:rPr>
              <a:t>before</a:t>
            </a:r>
            <a:r>
              <a:rPr kumimoji="0" lang="en-US" altLang="en-US" b="0" i="0" u="none" strike="noStrike" cap="none" normalizeH="0" baseline="0" dirty="0">
                <a:ln>
                  <a:noFill/>
                </a:ln>
                <a:effectLst/>
              </a:rPr>
              <a:t>, or </a:t>
            </a:r>
            <a:r>
              <a:rPr kumimoji="0" lang="en-US" altLang="en-US" b="0" i="0" u="none" strike="noStrike" cap="none" normalizeH="0" baseline="0" dirty="0">
                <a:ln>
                  <a:noFill/>
                </a:ln>
                <a:effectLst/>
                <a:cs typeface="Courier New" panose="02070309020205020404" pitchFamily="49" charset="0"/>
              </a:rPr>
              <a:t>after</a:t>
            </a:r>
            <a:endParaRPr kumimoji="0" lang="en-US" altLang="en-US" b="0" i="0" u="none" strike="noStrike" cap="none" normalizeH="0" baseline="0" dirty="0">
              <a:ln>
                <a:noFill/>
              </a:ln>
              <a:effectLst/>
            </a:endParaRP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cs typeface="Courier New" panose="02070309020205020404" pitchFamily="49" charset="0"/>
              </a:rPr>
              <a:t>&lt;event&gt;</a:t>
            </a:r>
            <a:r>
              <a:rPr kumimoji="0" lang="en-US" altLang="en-US" b="0" i="0" u="none" strike="noStrike" cap="none" normalizeH="0" baseline="0" dirty="0">
                <a:ln>
                  <a:noFill/>
                </a:ln>
                <a:effectLst/>
              </a:rPr>
              <a:t> is any kind of named event as a string (e.g. </a:t>
            </a:r>
            <a:r>
              <a:rPr kumimoji="0" lang="en-US" altLang="en-US" b="0" i="0" u="none" strike="noStrike" cap="none" normalizeH="0" baseline="0" dirty="0">
                <a:ln>
                  <a:noFill/>
                </a:ln>
                <a:effectLst/>
                <a:cs typeface="Courier New" panose="02070309020205020404" pitchFamily="49" charset="0"/>
              </a:rPr>
              <a:t>'READ'</a:t>
            </a:r>
            <a:r>
              <a:rPr kumimoji="0" lang="en-US" altLang="en-US" b="0" i="0" u="none" strike="noStrike" cap="none" normalizeH="0" baseline="0" dirty="0">
                <a:ln>
                  <a:noFill/>
                </a:ln>
                <a:effectLst/>
              </a:rPr>
              <a:t>).</a:t>
            </a:r>
          </a:p>
          <a:p>
            <a:pPr marL="0" marR="0" lvl="0" indent="0" algn="just"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effectLst/>
              </a:rPr>
              <a:t>Once a service has an event handler for a specific event, it becomes a consumer for that event. Using </a:t>
            </a:r>
            <a:r>
              <a:rPr kumimoji="0" lang="en-US" altLang="en-US" b="0" i="0" u="none" strike="noStrike" cap="none" normalizeH="0" baseline="0" dirty="0">
                <a:ln>
                  <a:noFill/>
                </a:ln>
                <a:effectLst/>
                <a:cs typeface="Courier New" panose="02070309020205020404" pitchFamily="49" charset="0"/>
              </a:rPr>
              <a:t>srv.emit(&lt;event&gt;)</a:t>
            </a:r>
            <a:r>
              <a:rPr kumimoji="0" lang="en-US" altLang="en-US" b="0" i="0" u="none" strike="noStrike" cap="none" normalizeH="0" baseline="0" dirty="0">
                <a:ln>
                  <a:noFill/>
                </a:ln>
                <a:effectLst/>
              </a:rPr>
              <a:t>, a service can send arbitrary events. These events then get consumed by other services that have event handlers registered for the respective event.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7" name="Picture 3">
            <a:extLst>
              <a:ext uri="{FF2B5EF4-FFF2-40B4-BE49-F238E27FC236}">
                <a16:creationId xmlns:a16="http://schemas.microsoft.com/office/drawing/2014/main" id="{DFB1151A-58FE-450B-B0A3-A168720B8B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19" y="3781873"/>
            <a:ext cx="6553161" cy="288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77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0" dirty="0">
                <a:effectLst/>
                <a:latin typeface="Cooper Black" panose="0208090404030B020404" pitchFamily="18" charset="0"/>
              </a:rPr>
              <a:t>Error Handling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b="0" i="0" dirty="0">
                <a:effectLst/>
              </a:rPr>
              <a:t>When an error occurs, it should be possible to know the root cause. The CAP SDK for Node.js also throws exceptions, for example when a CRUD operation violates the foreign key constraints. In this case, the framework throws the exception UNIQUE_CONSTRAINT_VIOLATION. The problem in this case is that the end user will only see a more or less cryptic error message:</a:t>
            </a:r>
          </a:p>
          <a:p>
            <a:endParaRPr lang="en-US" dirty="0"/>
          </a:p>
          <a:p>
            <a:endParaRPr lang="en-US" b="0" i="0" dirty="0">
              <a:effectLst/>
            </a:endParaRPr>
          </a:p>
          <a:p>
            <a:endParaRPr lang="en-US" dirty="0"/>
          </a:p>
          <a:p>
            <a:endParaRPr lang="en-US" b="0" i="0" dirty="0">
              <a:effectLst/>
            </a:endParaRPr>
          </a:p>
          <a:p>
            <a:endParaRPr lang="en-US" dirty="0"/>
          </a:p>
          <a:p>
            <a:endParaRPr lang="en-US" b="0" i="0" dirty="0">
              <a:effectLst/>
            </a:endParaRPr>
          </a:p>
          <a:p>
            <a:endParaRPr lang="en-US" dirty="0"/>
          </a:p>
          <a:p>
            <a:r>
              <a:rPr lang="en-US" i="0" dirty="0">
                <a:effectLst/>
              </a:rPr>
              <a:t>It is therefore useful to provide a meaningful error message.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B1B01236-FBFB-4979-A856-64598F6671E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126" r="26071"/>
          <a:stretch/>
        </p:blipFill>
        <p:spPr bwMode="auto">
          <a:xfrm>
            <a:off x="7001590" y="1672906"/>
            <a:ext cx="3659712" cy="28041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D1AE4FB-1521-4D9D-A242-27C362322D06}"/>
              </a:ext>
            </a:extLst>
          </p:cNvPr>
          <p:cNvSpPr txBox="1"/>
          <p:nvPr/>
        </p:nvSpPr>
        <p:spPr>
          <a:xfrm>
            <a:off x="261764" y="4195410"/>
            <a:ext cx="11161641"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rPr>
              <a:t>Error Types</a:t>
            </a: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rPr>
              <a:t>Proper error handling is crucial for today's business applications. Before going into more detail, it is necessary to distinguish between two types of errors: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rPr>
              <a:t>Programmer errors.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rPr>
              <a:t>These occur as a result of programming errors (e.g. </a:t>
            </a:r>
            <a:r>
              <a:rPr kumimoji="0" lang="en-US" altLang="en-US" b="0" i="0" u="none" strike="noStrike" cap="none" normalizeH="0" baseline="0" dirty="0">
                <a:ln>
                  <a:noFill/>
                </a:ln>
                <a:effectLst/>
                <a:cs typeface="Courier New" panose="02070309020205020404" pitchFamily="49" charset="0"/>
              </a:rPr>
              <a:t>'foo' cannot be read by undefined</a:t>
            </a:r>
            <a:r>
              <a:rPr kumimoji="0" lang="en-US" altLang="en-US" b="0" i="0" u="none" strike="noStrike" cap="none" normalizeH="0" baseline="0" dirty="0">
                <a:ln>
                  <a:noFill/>
                </a:ln>
                <a:effectLst/>
              </a:rPr>
              <a:t>). They must be corrected.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rPr>
              <a:t>Operational errors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rPr>
              <a:t>These occur during runtime (e.g. when sending a request to a faulty remote system). They must be corrected.</a:t>
            </a:r>
          </a:p>
        </p:txBody>
      </p:sp>
    </p:spTree>
    <p:extLst>
      <p:ext uri="{BB962C8B-B14F-4D97-AF65-F5344CB8AC3E}">
        <p14:creationId xmlns:p14="http://schemas.microsoft.com/office/powerpoint/2010/main" val="85683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Event Handlers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pPr algn="just"/>
            <a:r>
              <a:rPr lang="en-US" dirty="0"/>
              <a:t>To understand the concept of event handlers we will create a new service named </a:t>
            </a:r>
            <a:r>
              <a:rPr lang="en-US" b="1" i="1" dirty="0"/>
              <a:t>mysimpleservice.cds </a:t>
            </a:r>
            <a:r>
              <a:rPr lang="en-US" dirty="0"/>
              <a:t>and </a:t>
            </a:r>
            <a:r>
              <a:rPr lang="en-US" b="1" i="1" dirty="0"/>
              <a:t>mysimpleservice.js </a:t>
            </a:r>
            <a:r>
              <a:rPr lang="en-US" dirty="0"/>
              <a:t>to write the event handler code. In this exercise we will expose the employee set in different entity sets to perform different tasks.</a:t>
            </a:r>
          </a:p>
          <a:p>
            <a:pPr algn="just"/>
            <a:endParaRPr lang="en-US" b="1" i="1" dirty="0"/>
          </a:p>
          <a:p>
            <a:pPr algn="just"/>
            <a:r>
              <a:rPr lang="en-US" dirty="0"/>
              <a:t>Create two new files </a:t>
            </a:r>
            <a:r>
              <a:rPr lang="en-US" b="1" i="1" dirty="0"/>
              <a:t>mysimpleservice.cds </a:t>
            </a:r>
            <a:r>
              <a:rPr lang="en-US" dirty="0"/>
              <a:t>and</a:t>
            </a:r>
            <a:r>
              <a:rPr lang="en-US" i="1" dirty="0"/>
              <a:t> </a:t>
            </a:r>
            <a:r>
              <a:rPr lang="en-US" b="1" i="1" dirty="0"/>
              <a:t>mysimpleservice.js</a:t>
            </a:r>
          </a:p>
          <a:p>
            <a:pPr algn="just"/>
            <a:r>
              <a:rPr lang="en-US" dirty="0"/>
              <a:t>Copy the code form below links and past it into the newly created files.</a:t>
            </a:r>
          </a:p>
          <a:p>
            <a:pPr algn="just"/>
            <a:r>
              <a:rPr lang="en-US" dirty="0"/>
              <a:t>Run the project using </a:t>
            </a:r>
            <a:r>
              <a:rPr lang="en-US" b="1" i="1" dirty="0"/>
              <a:t>cds run </a:t>
            </a:r>
            <a:r>
              <a:rPr lang="en-US" dirty="0"/>
              <a:t>or </a:t>
            </a:r>
            <a:r>
              <a:rPr lang="en-US" b="1" i="1" dirty="0"/>
              <a:t>cds watch </a:t>
            </a:r>
            <a:r>
              <a:rPr lang="en-US" dirty="0"/>
              <a:t>command.</a:t>
            </a:r>
          </a:p>
          <a:p>
            <a:pPr algn="just"/>
            <a:r>
              <a:rPr lang="en-US" dirty="0"/>
              <a:t>Test the operations from postman tool.</a:t>
            </a:r>
          </a:p>
          <a:p>
            <a:pPr algn="just"/>
            <a:endParaRPr lang="en-US" dirty="0"/>
          </a:p>
          <a:p>
            <a:pPr algn="just"/>
            <a:r>
              <a:rPr lang="en-US" dirty="0"/>
              <a:t>Exercise code/resource:-</a:t>
            </a:r>
          </a:p>
          <a:p>
            <a:pPr marL="285750" indent="-285750" algn="just">
              <a:buFontTx/>
              <a:buChar char="-"/>
            </a:pPr>
            <a:r>
              <a:rPr lang="en-US" dirty="0">
                <a:hlinkClick r:id="rId3"/>
              </a:rPr>
              <a:t>mysimpleservice.cds</a:t>
            </a:r>
            <a:endParaRPr lang="en-US" dirty="0"/>
          </a:p>
          <a:p>
            <a:pPr marL="285750" indent="-285750" algn="just">
              <a:buFontTx/>
              <a:buChar char="-"/>
            </a:pPr>
            <a:r>
              <a:rPr lang="en-US" dirty="0">
                <a:hlinkClick r:id="rId4"/>
              </a:rPr>
              <a:t>mysimpleservice.js</a:t>
            </a:r>
            <a:endParaRPr lang="en-US" dirty="0"/>
          </a:p>
          <a:p>
            <a:pPr marL="285750" indent="-285750" algn="just">
              <a:buFontTx/>
              <a:buChar char="-"/>
            </a:pPr>
            <a:r>
              <a:rPr lang="en-US" dirty="0">
                <a:hlinkClick r:id="rId5"/>
              </a:rPr>
              <a:t>CatalogService.js</a:t>
            </a:r>
            <a:endParaRPr lang="en-US" dirty="0"/>
          </a:p>
          <a:p>
            <a:pPr marL="285750" indent="-285750" algn="just">
              <a:buFontTx/>
              <a:buChar char="-"/>
            </a:pPr>
            <a:r>
              <a:rPr lang="en-US" dirty="0">
                <a:hlinkClick r:id="rId6"/>
              </a:rPr>
              <a:t>Test.http</a:t>
            </a:r>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25BA895-A85F-47BC-8119-7D779765FDF2}"/>
              </a:ext>
            </a:extLst>
          </p:cNvPr>
          <p:cNvPicPr>
            <a:picLocks noChangeAspect="1"/>
          </p:cNvPicPr>
          <p:nvPr/>
        </p:nvPicPr>
        <p:blipFill>
          <a:blip r:embed="rId7"/>
          <a:stretch>
            <a:fillRect/>
          </a:stretch>
        </p:blipFill>
        <p:spPr>
          <a:xfrm>
            <a:off x="4419432" y="3429000"/>
            <a:ext cx="7319595" cy="2891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3047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Query Language (CQL)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effectLst/>
              </a:rPr>
              <a:t>The CDS Query Language (QL) is </a:t>
            </a:r>
            <a:r>
              <a:rPr lang="en-US" b="1" i="0" dirty="0">
                <a:effectLst/>
              </a:rPr>
              <a:t>an extension to SQL used to consume CDS data</a:t>
            </a:r>
            <a:r>
              <a:rPr lang="en-US" b="0" i="0" dirty="0">
                <a:effectLst/>
              </a:rPr>
              <a:t>. The QL includes enhancements such as defining views within the CDS data model. It also introduces the use of associations defined by the DDL. Instance-based authorization to CDS entities are defined using the Data Control Language (DCL).</a:t>
            </a:r>
          </a:p>
          <a:p>
            <a:pPr marL="285750" indent="-285750" algn="just">
              <a:buFontTx/>
              <a:buChar char="-"/>
            </a:pPr>
            <a:r>
              <a:rPr kumimoji="0" lang="en-US" altLang="en-US" b="0" i="0" u="none" strike="noStrike" cap="none" normalizeH="0" baseline="0" dirty="0">
                <a:ln>
                  <a:noFill/>
                </a:ln>
                <a:solidFill>
                  <a:srgbClr val="222222"/>
                </a:solidFill>
                <a:effectLst/>
              </a:rPr>
              <a:t>CQL allows to put projections, that means, the </a:t>
            </a:r>
            <a:r>
              <a:rPr kumimoji="0" lang="en-US" altLang="en-US" b="0" i="1" u="none" strike="noStrike" cap="none" normalizeH="0" baseline="0" dirty="0">
                <a:ln>
                  <a:noFill/>
                </a:ln>
                <a:solidFill>
                  <a:srgbClr val="8B0000"/>
                </a:solidFill>
                <a:effectLst/>
              </a:rPr>
              <a:t>SELECT</a:t>
            </a:r>
            <a:r>
              <a:rPr kumimoji="0" lang="en-US" altLang="en-US" b="0" i="0" u="none" strike="noStrike" cap="none" normalizeH="0" baseline="0" dirty="0">
                <a:ln>
                  <a:noFill/>
                </a:ln>
                <a:solidFill>
                  <a:srgbClr val="222222"/>
                </a:solidFill>
                <a:effectLst/>
              </a:rPr>
              <a:t> clause, behind the </a:t>
            </a:r>
            <a:r>
              <a:rPr kumimoji="0" lang="en-US" altLang="en-US" b="0" i="1" u="none" strike="noStrike" cap="none" normalizeH="0" baseline="0" dirty="0">
                <a:ln>
                  <a:noFill/>
                </a:ln>
                <a:solidFill>
                  <a:srgbClr val="8B0000"/>
                </a:solidFill>
                <a:effectLst/>
              </a:rPr>
              <a:t>FROM</a:t>
            </a:r>
            <a:r>
              <a:rPr kumimoji="0" lang="en-US" altLang="en-US" b="0" i="0" u="none" strike="noStrike" cap="none" normalizeH="0" baseline="0" dirty="0">
                <a:ln>
                  <a:noFill/>
                </a:ln>
                <a:solidFill>
                  <a:srgbClr val="222222"/>
                </a:solidFill>
                <a:effectLst/>
              </a:rPr>
              <a:t> clause enclosed in curly braces. For example, the following are equivalent:</a:t>
            </a:r>
            <a:r>
              <a:rPr kumimoji="0" lang="en-US" altLang="en-US" b="0" i="0" u="none" strike="noStrike" cap="none" normalizeH="0" baseline="0" dirty="0">
                <a:ln>
                  <a:noFill/>
                </a:ln>
                <a:solidFill>
                  <a:schemeClr val="tx1"/>
                </a:solidFill>
                <a:effectLst/>
              </a:rPr>
              <a:t> </a:t>
            </a:r>
          </a:p>
          <a:p>
            <a:pPr algn="just"/>
            <a:r>
              <a:rPr lang="en-US" dirty="0"/>
              <a:t>	</a:t>
            </a:r>
            <a:r>
              <a:rPr lang="en-US" b="0" i="0" dirty="0">
                <a:solidFill>
                  <a:srgbClr val="AA0000"/>
                </a:solidFill>
                <a:effectLst/>
                <a:latin typeface="SFMono-Regular"/>
              </a:rPr>
              <a:t>SELECT</a:t>
            </a:r>
            <a:r>
              <a:rPr lang="en-US" b="0" i="0" dirty="0">
                <a:solidFill>
                  <a:srgbClr val="222222"/>
                </a:solidFill>
                <a:effectLst/>
                <a:latin typeface="SFMono-Regular"/>
              </a:rPr>
              <a:t> </a:t>
            </a:r>
            <a:r>
              <a:rPr lang="en-US" b="0" i="0" dirty="0">
                <a:solidFill>
                  <a:srgbClr val="0000AA"/>
                </a:solidFill>
                <a:effectLst/>
                <a:latin typeface="SFMono-Regular"/>
              </a:rPr>
              <a:t>nameFirst</a:t>
            </a:r>
            <a:r>
              <a:rPr lang="en-US" b="0" i="0" dirty="0">
                <a:solidFill>
                  <a:srgbClr val="666666"/>
                </a:solidFill>
                <a:effectLst/>
                <a:latin typeface="SFMono-Regular"/>
              </a:rPr>
              <a:t>,</a:t>
            </a:r>
            <a:r>
              <a:rPr lang="en-US" b="0" i="0" dirty="0">
                <a:solidFill>
                  <a:srgbClr val="222222"/>
                </a:solidFill>
                <a:effectLst/>
                <a:latin typeface="SFMono-Regular"/>
              </a:rPr>
              <a:t> </a:t>
            </a:r>
            <a:r>
              <a:rPr lang="en-US" b="0" i="0" dirty="0">
                <a:solidFill>
                  <a:srgbClr val="0000AA"/>
                </a:solidFill>
                <a:effectLst/>
                <a:latin typeface="SFMono-Regular"/>
              </a:rPr>
              <a:t>email</a:t>
            </a:r>
            <a:r>
              <a:rPr lang="en-US" b="0" i="0" dirty="0">
                <a:solidFill>
                  <a:srgbClr val="222222"/>
                </a:solidFill>
                <a:effectLst/>
                <a:latin typeface="SFMono-Regular"/>
              </a:rPr>
              <a:t> </a:t>
            </a:r>
            <a:r>
              <a:rPr lang="en-US" b="0" i="0" dirty="0">
                <a:solidFill>
                  <a:srgbClr val="AA0000"/>
                </a:solidFill>
                <a:effectLst/>
                <a:latin typeface="SFMono-Regular"/>
              </a:rPr>
              <a:t>from</a:t>
            </a:r>
            <a:r>
              <a:rPr lang="en-US" b="0" i="0" dirty="0">
                <a:solidFill>
                  <a:srgbClr val="222222"/>
                </a:solidFill>
                <a:effectLst/>
                <a:latin typeface="SFMono-Regular"/>
              </a:rPr>
              <a:t> </a:t>
            </a:r>
            <a:r>
              <a:rPr lang="en-US" dirty="0">
                <a:solidFill>
                  <a:srgbClr val="0000AA"/>
                </a:solidFill>
                <a:latin typeface="SFMono-Regular"/>
              </a:rPr>
              <a:t>employees</a:t>
            </a:r>
          </a:p>
          <a:p>
            <a:pPr algn="just"/>
            <a:endParaRPr lang="en-US" dirty="0">
              <a:solidFill>
                <a:srgbClr val="0000AA"/>
              </a:solidFill>
              <a:latin typeface="SFMono-Regular"/>
            </a:endParaRPr>
          </a:p>
          <a:p>
            <a:pPr algn="just"/>
            <a:r>
              <a:rPr lang="en-US" dirty="0"/>
              <a:t>We can also use the CQL in NodeJS to perform custom database operations at the runtime of the application. The above CQL statement can be written in NodeJS as:</a:t>
            </a:r>
          </a:p>
          <a:p>
            <a:pPr algn="just"/>
            <a:r>
              <a:rPr lang="en-US" dirty="0"/>
              <a:t>	</a:t>
            </a:r>
            <a:r>
              <a:rPr lang="en-US" b="0" dirty="0">
                <a:solidFill>
                  <a:srgbClr val="008000"/>
                </a:solidFill>
                <a:effectLst/>
                <a:latin typeface="Consolas" panose="020B0609020204030204" pitchFamily="49" charset="0"/>
              </a:rPr>
              <a:t>//CDS Query Language - SELECT * FROM dbtab</a:t>
            </a:r>
          </a:p>
          <a:p>
            <a:pPr algn="just"/>
            <a:r>
              <a:rPr lang="en-US" dirty="0">
                <a:solidFill>
                  <a:srgbClr val="008000"/>
                </a:solidFill>
                <a:latin typeface="Consolas" panose="020B0609020204030204" pitchFamily="49" charset="0"/>
              </a:rPr>
              <a:t>	</a:t>
            </a:r>
            <a:r>
              <a:rPr lang="en-US" b="0" dirty="0">
                <a:solidFill>
                  <a:schemeClr val="accent1">
                    <a:lumMod val="75000"/>
                  </a:schemeClr>
                </a:solidFill>
                <a:effectLst/>
                <a:latin typeface="Consolas" panose="020B0609020204030204" pitchFamily="49" charset="0"/>
              </a:rPr>
              <a:t>SELECT.from(employees).columns(nameFirst, email)</a:t>
            </a:r>
          </a:p>
          <a:p>
            <a:pPr algn="just"/>
            <a:endParaRPr lang="en-US" dirty="0">
              <a:solidFill>
                <a:schemeClr val="accent1">
                  <a:lumMod val="75000"/>
                </a:schemeClr>
              </a:solidFill>
              <a:latin typeface="Consolas" panose="020B0609020204030204" pitchFamily="49" charset="0"/>
            </a:endParaRPr>
          </a:p>
          <a:p>
            <a:pPr algn="just"/>
            <a:r>
              <a:rPr lang="en-US" b="0" dirty="0">
                <a:effectLst/>
              </a:rPr>
              <a:t>The filter statements in NodeJS to get the filter data is written the CDS Query Notation.</a:t>
            </a:r>
          </a:p>
          <a:p>
            <a:pPr algn="just"/>
            <a:r>
              <a:rPr lang="en-US" b="0" i="0" dirty="0">
                <a:effectLst/>
              </a:rPr>
              <a:t>CQN is a canonical plain object representation of CDS queries. Such query objects can be obtained by parsing </a:t>
            </a:r>
            <a:r>
              <a:rPr lang="en-US" b="0" i="0" u="none" strike="noStrike" dirty="0">
                <a:effectLst/>
                <a:hlinkClick r:id="rId3">
                  <a:extLst>
                    <a:ext uri="{A12FA001-AC4F-418D-AE19-62706E023703}">
                      <ahyp:hlinkClr xmlns:ahyp="http://schemas.microsoft.com/office/drawing/2018/hyperlinkcolor" val="tx"/>
                    </a:ext>
                  </a:extLst>
                </a:hlinkClick>
              </a:rPr>
              <a:t>CQL</a:t>
            </a:r>
            <a:r>
              <a:rPr lang="en-US" b="0" i="0" dirty="0">
                <a:effectLst/>
              </a:rPr>
              <a:t>, by using the </a:t>
            </a:r>
            <a:r>
              <a:rPr lang="en-US" b="0" i="0" u="none" strike="noStrike" dirty="0">
                <a:effectLst/>
              </a:rPr>
              <a:t>query builder APIs</a:t>
            </a:r>
            <a:r>
              <a:rPr lang="en-US" b="0" i="0" dirty="0">
                <a:effectLst/>
              </a:rPr>
              <a:t>, or by simply constructing respective objects directly in your code.</a:t>
            </a:r>
          </a:p>
          <a:p>
            <a:pPr algn="just"/>
            <a:r>
              <a:rPr lang="en-US" dirty="0"/>
              <a:t>Example: </a:t>
            </a:r>
          </a:p>
          <a:p>
            <a:pPr algn="just"/>
            <a:r>
              <a:rPr lang="en-US" b="0" dirty="0">
                <a:effectLst/>
              </a:rPr>
              <a:t>	</a:t>
            </a:r>
            <a:r>
              <a:rPr lang="en-US" b="0" i="0" dirty="0">
                <a:solidFill>
                  <a:srgbClr val="666666"/>
                </a:solidFill>
                <a:effectLst/>
                <a:latin typeface="SFMono-Regular"/>
              </a:rPr>
              <a:t>{</a:t>
            </a:r>
            <a:r>
              <a:rPr lang="en-US" b="0" i="0" dirty="0">
                <a:solidFill>
                  <a:srgbClr val="000088"/>
                </a:solidFill>
                <a:effectLst/>
                <a:latin typeface="SFMono-Regular"/>
              </a:rPr>
              <a:t>SELECT</a:t>
            </a:r>
            <a:r>
              <a:rPr lang="en-US" b="0" i="0" dirty="0">
                <a:solidFill>
                  <a:srgbClr val="666666"/>
                </a:solidFill>
                <a:effectLst/>
                <a:latin typeface="SFMono-Regular"/>
              </a:rPr>
              <a:t>:{</a:t>
            </a:r>
            <a:r>
              <a:rPr lang="en-US" b="0" i="0" dirty="0">
                <a:solidFill>
                  <a:srgbClr val="000088"/>
                </a:solidFill>
                <a:effectLst/>
                <a:latin typeface="SFMono-Regular"/>
              </a:rPr>
              <a:t>from</a:t>
            </a:r>
            <a:r>
              <a:rPr lang="en-US" b="0" i="0" dirty="0">
                <a:solidFill>
                  <a:srgbClr val="666666"/>
                </a:solidFill>
                <a:effectLst/>
                <a:latin typeface="SFMono-Regular"/>
              </a:rPr>
              <a:t>:[{</a:t>
            </a:r>
            <a:r>
              <a:rPr lang="en-US" b="0" i="0" dirty="0">
                <a:solidFill>
                  <a:srgbClr val="000088"/>
                </a:solidFill>
                <a:effectLst/>
                <a:latin typeface="SFMono-Regular"/>
              </a:rPr>
              <a:t>ref</a:t>
            </a:r>
            <a:r>
              <a:rPr lang="en-US" b="0" i="0" dirty="0">
                <a:solidFill>
                  <a:srgbClr val="666666"/>
                </a:solidFill>
                <a:effectLst/>
                <a:latin typeface="SFMono-Regular"/>
              </a:rPr>
              <a:t>:[</a:t>
            </a:r>
            <a:r>
              <a:rPr lang="en-US" b="0" i="0" dirty="0">
                <a:solidFill>
                  <a:srgbClr val="222222"/>
                </a:solidFill>
                <a:effectLst/>
                <a:latin typeface="SFMono-Regular"/>
              </a:rPr>
              <a:t>'</a:t>
            </a:r>
            <a:r>
              <a:rPr lang="en-US" b="0" dirty="0">
                <a:solidFill>
                  <a:schemeClr val="accent1">
                    <a:lumMod val="75000"/>
                  </a:schemeClr>
                </a:solidFill>
                <a:effectLst/>
                <a:latin typeface="Consolas" panose="020B0609020204030204" pitchFamily="49" charset="0"/>
              </a:rPr>
              <a:t>employees</a:t>
            </a:r>
            <a:r>
              <a:rPr lang="en-US" b="0" i="0" dirty="0">
                <a:solidFill>
                  <a:srgbClr val="222222"/>
                </a:solidFill>
                <a:effectLst/>
                <a:latin typeface="SFMono-Regular"/>
              </a:rPr>
              <a:t>'</a:t>
            </a:r>
            <a:r>
              <a:rPr lang="en-US" b="0" i="0" dirty="0">
                <a:solidFill>
                  <a:srgbClr val="666666"/>
                </a:solidFill>
                <a:effectLst/>
                <a:latin typeface="SFMono-Regular"/>
              </a:rPr>
              <a:t>]}]}}</a:t>
            </a:r>
            <a:endParaRPr lang="en-US" b="0" dirty="0">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15137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Hands-no: CDS Query Language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see how to use the CDS Query Language to perform database operations at run time.</a:t>
            </a:r>
          </a:p>
          <a:p>
            <a:endParaRPr lang="en-US" dirty="0"/>
          </a:p>
          <a:p>
            <a:r>
              <a:rPr lang="en-US" dirty="0"/>
              <a:t>Exercise Code/resources:</a:t>
            </a:r>
          </a:p>
          <a:p>
            <a:pPr marL="285750" indent="-285750">
              <a:buFontTx/>
              <a:buChar char="-"/>
            </a:pPr>
            <a:r>
              <a:rPr lang="en-US" dirty="0">
                <a:hlinkClick r:id="rId3"/>
              </a:rPr>
              <a:t>myfirstservice.cds</a:t>
            </a:r>
            <a:endParaRPr lang="en-US" dirty="0"/>
          </a:p>
          <a:p>
            <a:pPr marL="285750" indent="-285750">
              <a:buFontTx/>
              <a:buChar char="-"/>
            </a:pPr>
            <a:r>
              <a:rPr lang="en-US" dirty="0">
                <a:hlinkClick r:id="rId4"/>
              </a:rPr>
              <a:t>Test.http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152025-18DC-4AFB-BC02-B6BE48505BF9}"/>
              </a:ext>
            </a:extLst>
          </p:cNvPr>
          <p:cNvPicPr>
            <a:picLocks noChangeAspect="1"/>
          </p:cNvPicPr>
          <p:nvPr/>
        </p:nvPicPr>
        <p:blipFill>
          <a:blip r:embed="rId5"/>
          <a:stretch>
            <a:fillRect/>
          </a:stretch>
        </p:blipFill>
        <p:spPr>
          <a:xfrm>
            <a:off x="4916049" y="2994020"/>
            <a:ext cx="6822978" cy="273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2929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Custom Actions and Function in CAPM</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Actions and Functions allow us to modify or perform additional operations of the data which is beyond simple CURD functionality.</a:t>
            </a:r>
          </a:p>
          <a:p>
            <a:endParaRPr lang="en-US" dirty="0"/>
          </a:p>
          <a:p>
            <a:pPr algn="l"/>
            <a:r>
              <a:rPr lang="en-US" b="1" dirty="0">
                <a:effectLst/>
              </a:rPr>
              <a:t>Actions</a:t>
            </a:r>
            <a:endParaRPr lang="en-US" b="0" dirty="0">
              <a:effectLst/>
            </a:endParaRPr>
          </a:p>
          <a:p>
            <a:pPr algn="l"/>
            <a:r>
              <a:rPr lang="en-US" b="0" dirty="0">
                <a:effectLst/>
              </a:rPr>
              <a:t>Actions are operations exposed by an OData service that MAY have side effects when invoked. Actions MAY return data but MUST NOT be further composed with additional path segments. </a:t>
            </a:r>
          </a:p>
          <a:p>
            <a:pPr algn="l"/>
            <a:r>
              <a:rPr lang="en-US" b="1" dirty="0">
                <a:effectLst/>
              </a:rPr>
              <a:t>Functions</a:t>
            </a:r>
            <a:endParaRPr lang="en-US" b="0" dirty="0">
              <a:effectLst/>
            </a:endParaRPr>
          </a:p>
          <a:p>
            <a:pPr algn="l"/>
            <a:r>
              <a:rPr lang="en-US" b="0" dirty="0">
                <a:effectLst/>
              </a:rPr>
              <a:t>Functions are operations exposed by an OData service that MUST return data and MUST have no observable side effects.</a:t>
            </a:r>
          </a:p>
          <a:p>
            <a:pPr algn="l"/>
            <a:r>
              <a:rPr lang="en-US" b="0" dirty="0">
                <a:effectLst/>
              </a:rPr>
              <a:t>Simply put, Actions can be used to modify data, while Functions are used to get specific (set of) data.</a:t>
            </a:r>
          </a:p>
          <a:p>
            <a:pPr algn="l"/>
            <a:endParaRPr lang="en-US" dirty="0"/>
          </a:p>
          <a:p>
            <a:r>
              <a:rPr kumimoji="0" lang="en-US" altLang="en-US" b="0" i="0" u="none" strike="noStrike" cap="none" normalizeH="0" baseline="0" dirty="0">
                <a:ln>
                  <a:noFill/>
                </a:ln>
                <a:solidFill>
                  <a:srgbClr val="222222"/>
                </a:solidFill>
                <a:effectLst/>
              </a:rPr>
              <a:t>Within service definitions, you can additionally specify </a:t>
            </a:r>
            <a:r>
              <a:rPr kumimoji="0" lang="en-US" altLang="en-US" b="0" i="1" u="none" strike="noStrike" cap="none" normalizeH="0" baseline="0" dirty="0">
                <a:ln>
                  <a:noFill/>
                </a:ln>
                <a:solidFill>
                  <a:srgbClr val="8B0000"/>
                </a:solidFill>
                <a:effectLst/>
              </a:rPr>
              <a:t>actions</a:t>
            </a:r>
            <a:r>
              <a:rPr kumimoji="0" lang="en-US" altLang="en-US" b="0" i="0" u="none" strike="noStrike" cap="none" normalizeH="0" baseline="0" dirty="0">
                <a:ln>
                  <a:noFill/>
                </a:ln>
                <a:solidFill>
                  <a:srgbClr val="222222"/>
                </a:solidFill>
                <a:effectLst/>
              </a:rPr>
              <a:t> and </a:t>
            </a:r>
            <a:r>
              <a:rPr kumimoji="0" lang="en-US" altLang="en-US" b="0" i="1" u="none" strike="noStrike" cap="none" normalizeH="0" baseline="0" dirty="0">
                <a:ln>
                  <a:noFill/>
                </a:ln>
                <a:solidFill>
                  <a:srgbClr val="8B0000"/>
                </a:solidFill>
                <a:effectLst/>
              </a:rPr>
              <a:t>functions</a:t>
            </a:r>
            <a:r>
              <a:rPr kumimoji="0" lang="en-US" altLang="en-US" b="0" i="0" u="none" strike="noStrike" cap="none" normalizeH="0" baseline="0" dirty="0">
                <a:ln>
                  <a:noFill/>
                </a:ln>
                <a:solidFill>
                  <a:srgbClr val="222222"/>
                </a:solidFill>
                <a:effectLst/>
              </a:rPr>
              <a:t>. Use a comma-separated list of named and typed inbound parameters and an optional response type, which can be either a:</a:t>
            </a:r>
            <a:r>
              <a:rPr kumimoji="0" lang="en-US" altLang="en-US" b="0" i="0" u="none" strike="noStrike" cap="none" normalizeH="0" baseline="0" dirty="0">
                <a:ln>
                  <a:noFill/>
                </a:ln>
                <a:solidFill>
                  <a:schemeClr val="tx1"/>
                </a:solidFill>
                <a:effectLst/>
              </a:rPr>
              <a:t> </a:t>
            </a:r>
          </a:p>
          <a:p>
            <a:pPr algn="l"/>
            <a:endParaRPr lang="en-US" b="0" dirty="0">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D3990662-542A-4FAD-BC67-62E5DCEC36D1}"/>
              </a:ext>
            </a:extLst>
          </p:cNvPr>
          <p:cNvSpPr txBox="1"/>
          <p:nvPr/>
        </p:nvSpPr>
        <p:spPr>
          <a:xfrm>
            <a:off x="1907093" y="4878581"/>
            <a:ext cx="8377813" cy="1200329"/>
          </a:xfrm>
          <a:prstGeom prst="rect">
            <a:avLst/>
          </a:prstGeom>
          <a:noFill/>
        </p:spPr>
        <p:txBody>
          <a:bodyPr wrap="square">
            <a:spAutoFit/>
          </a:bodyPr>
          <a:lstStyle/>
          <a:p>
            <a:r>
              <a:rPr lang="en-US" b="0" dirty="0">
                <a:solidFill>
                  <a:srgbClr val="0000FF"/>
                </a:solidFill>
                <a:effectLst/>
                <a:latin typeface="Consolas" panose="020B0609020204030204" pitchFamily="49" charset="0"/>
              </a:rPr>
              <a:t>entity</a:t>
            </a:r>
            <a:r>
              <a:rPr lang="en-US" b="0" dirty="0">
                <a:solidFill>
                  <a:srgbClr val="000000"/>
                </a:solidFill>
                <a:effectLst/>
                <a:latin typeface="Consolas" panose="020B0609020204030204" pitchFamily="49" charset="0"/>
              </a:rPr>
              <a:t> POs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projection</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on</a:t>
            </a:r>
            <a:r>
              <a:rPr lang="en-US" b="0" dirty="0">
                <a:solidFill>
                  <a:srgbClr val="000000"/>
                </a:solidFill>
                <a:effectLst/>
                <a:latin typeface="Consolas" panose="020B0609020204030204" pitchFamily="49" charset="0"/>
              </a:rPr>
              <a:t> transaction.purchaseorder </a:t>
            </a:r>
            <a:r>
              <a:rPr lang="en-US" b="0" dirty="0">
                <a:solidFill>
                  <a:srgbClr val="0000FF"/>
                </a:solidFill>
                <a:effectLst/>
                <a:latin typeface="Consolas" panose="020B0609020204030204" pitchFamily="49" charset="0"/>
              </a:rPr>
              <a:t>actions</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	function</a:t>
            </a:r>
            <a:r>
              <a:rPr lang="en-US" b="0" dirty="0">
                <a:solidFill>
                  <a:srgbClr val="000000"/>
                </a:solidFill>
                <a:effectLst/>
                <a:latin typeface="Consolas" panose="020B0609020204030204" pitchFamily="49" charset="0"/>
              </a:rPr>
              <a:t> largestOrder() </a:t>
            </a:r>
            <a:r>
              <a:rPr lang="en-US" b="0" dirty="0">
                <a:solidFill>
                  <a:srgbClr val="0000FF"/>
                </a:solidFill>
                <a:effectLst/>
                <a:latin typeface="Consolas" panose="020B0609020204030204" pitchFamily="49" charset="0"/>
              </a:rPr>
              <a:t>returns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array of</a:t>
            </a:r>
            <a:r>
              <a:rPr lang="en-US" b="0" dirty="0">
                <a:solidFill>
                  <a:srgbClr val="000000"/>
                </a:solidFill>
                <a:effectLst/>
                <a:latin typeface="Consolas" panose="020B0609020204030204" pitchFamily="49" charset="0"/>
              </a:rPr>
              <a:t> POs;</a:t>
            </a:r>
          </a:p>
          <a:p>
            <a:r>
              <a:rPr lang="en-US" b="0" dirty="0">
                <a:solidFill>
                  <a:srgbClr val="0000FF"/>
                </a:solidFill>
                <a:effectLst/>
                <a:latin typeface="Consolas" panose="020B0609020204030204" pitchFamily="49" charset="0"/>
              </a:rPr>
              <a:t>	action</a:t>
            </a:r>
            <a:r>
              <a:rPr lang="en-US" b="0" dirty="0">
                <a:solidFill>
                  <a:srgbClr val="000000"/>
                </a:solidFill>
                <a:effectLst/>
                <a:latin typeface="Consolas" panose="020B0609020204030204" pitchFamily="49" charset="0"/>
              </a:rPr>
              <a:t> boost();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29461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Actions and Functions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Create a custom boost action and a custom function to get the largest order in the Catalog Service and test it using the Test.http.</a:t>
            </a:r>
          </a:p>
          <a:p>
            <a:endParaRPr lang="en-US" dirty="0"/>
          </a:p>
          <a:p>
            <a:endParaRPr lang="en-US" dirty="0"/>
          </a:p>
          <a:p>
            <a:r>
              <a:rPr lang="en-US" dirty="0"/>
              <a:t>Exercise Code/Resource:</a:t>
            </a:r>
          </a:p>
          <a:p>
            <a:pPr marL="285750" indent="-285750">
              <a:buFontTx/>
              <a:buChar char="-"/>
            </a:pPr>
            <a:r>
              <a:rPr lang="en-US" dirty="0">
                <a:hlinkClick r:id="rId3"/>
              </a:rPr>
              <a:t>CatalogService.cds</a:t>
            </a:r>
            <a:endParaRPr lang="en-US" dirty="0"/>
          </a:p>
          <a:p>
            <a:pPr marL="285750" indent="-285750">
              <a:buFontTx/>
              <a:buChar char="-"/>
            </a:pPr>
            <a:r>
              <a:rPr lang="en-US" dirty="0">
                <a:hlinkClick r:id="rId4"/>
              </a:rPr>
              <a:t>CatalogService.js</a:t>
            </a:r>
            <a:endParaRPr lang="en-US" dirty="0"/>
          </a:p>
          <a:p>
            <a:pPr marL="285750" indent="-285750">
              <a:buFontTx/>
              <a:buChar char="-"/>
            </a:pPr>
            <a:r>
              <a:rPr lang="en-US" dirty="0">
                <a:hlinkClick r:id="rId5"/>
              </a:rPr>
              <a:t>Test.http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97623C0-EF48-4799-A488-BF0D6B8D2D1F}"/>
              </a:ext>
            </a:extLst>
          </p:cNvPr>
          <p:cNvPicPr>
            <a:picLocks noChangeAspect="1"/>
          </p:cNvPicPr>
          <p:nvPr/>
        </p:nvPicPr>
        <p:blipFill>
          <a:blip r:embed="rId6"/>
          <a:stretch>
            <a:fillRect/>
          </a:stretch>
        </p:blipFill>
        <p:spPr>
          <a:xfrm>
            <a:off x="5324021" y="2652227"/>
            <a:ext cx="6415006" cy="32215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490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 Node JS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buFontTx/>
              <a:buChar char="-"/>
            </a:pPr>
            <a:r>
              <a:rPr lang="en-US" b="0" i="0" dirty="0">
                <a:solidFill>
                  <a:srgbClr val="273239"/>
                </a:solidFill>
                <a:effectLst/>
                <a:latin typeface="urw-din"/>
              </a:rPr>
              <a:t>Debugging is a concept to identify and remove errors (‘bugs’) from software applications.</a:t>
            </a:r>
          </a:p>
          <a:p>
            <a:pPr marL="285750" indent="-285750">
              <a:buFontTx/>
              <a:buChar char="-"/>
            </a:pPr>
            <a:r>
              <a:rPr lang="en-US" b="0" i="0" dirty="0">
                <a:solidFill>
                  <a:srgbClr val="273239"/>
                </a:solidFill>
                <a:effectLst/>
                <a:latin typeface="urw-din"/>
              </a:rPr>
              <a:t>Using </a:t>
            </a:r>
            <a:r>
              <a:rPr lang="en-US" b="1" i="0" dirty="0">
                <a:solidFill>
                  <a:srgbClr val="273239"/>
                </a:solidFill>
                <a:effectLst/>
                <a:latin typeface="urw-din"/>
              </a:rPr>
              <a:t>console.log</a:t>
            </a:r>
            <a:r>
              <a:rPr lang="en-US" b="0" i="0" dirty="0">
                <a:solidFill>
                  <a:srgbClr val="273239"/>
                </a:solidFill>
                <a:effectLst/>
                <a:latin typeface="urw-din"/>
              </a:rPr>
              <a:t> to debug the code generally dives into an infinite loop of “stopping the app and adding a console.log, and start the app again” operations. Besides slowing down the development of the app, it also makes the writing dirty and creates unnecessary code. </a:t>
            </a:r>
          </a:p>
          <a:p>
            <a:pPr marL="285750" indent="-285750">
              <a:buFontTx/>
              <a:buChar char="-"/>
            </a:pPr>
            <a:r>
              <a:rPr lang="en-US" dirty="0">
                <a:solidFill>
                  <a:srgbClr val="273239"/>
                </a:solidFill>
                <a:latin typeface="urw-din"/>
              </a:rPr>
              <a:t>So SAP BAS and VS Code provides a better way of debugging the Node.js.</a:t>
            </a:r>
          </a:p>
          <a:p>
            <a:endParaRPr lang="en-US" dirty="0">
              <a:solidFill>
                <a:srgbClr val="273239"/>
              </a:solidFill>
              <a:latin typeface="urw-din"/>
            </a:endParaRPr>
          </a:p>
          <a:p>
            <a:r>
              <a:rPr lang="en-US" dirty="0">
                <a:solidFill>
                  <a:srgbClr val="273239"/>
                </a:solidFill>
                <a:latin typeface="urw-din"/>
              </a:rPr>
              <a:t>Steps to attach debugger in NodeJS</a:t>
            </a:r>
          </a:p>
          <a:p>
            <a:pPr marL="342900" indent="-342900">
              <a:buAutoNum type="arabicPeriod"/>
            </a:pPr>
            <a:r>
              <a:rPr lang="en-US" dirty="0">
                <a:solidFill>
                  <a:srgbClr val="273239"/>
                </a:solidFill>
                <a:latin typeface="urw-din"/>
              </a:rPr>
              <a:t>First Attach the debuggers to the module which we want to debug.</a:t>
            </a:r>
          </a:p>
          <a:p>
            <a:pPr marL="342900" indent="-342900">
              <a:buAutoNum type="arabicPeriod"/>
            </a:pPr>
            <a:r>
              <a:rPr lang="en-US" dirty="0">
                <a:solidFill>
                  <a:srgbClr val="273239"/>
                </a:solidFill>
                <a:latin typeface="urw-din"/>
              </a:rPr>
              <a:t>Go to the debug terminal by clicking on the debug icon and select the module you want to debug.</a:t>
            </a:r>
          </a:p>
          <a:p>
            <a:pPr marL="342900" indent="-342900">
              <a:buAutoNum type="arabicPeriod"/>
            </a:pPr>
            <a:r>
              <a:rPr lang="en-US" dirty="0">
                <a:solidFill>
                  <a:srgbClr val="273239"/>
                </a:solidFill>
                <a:latin typeface="urw-din"/>
              </a:rPr>
              <a:t>Start the debugger using the start icon on debug window.</a:t>
            </a:r>
          </a:p>
          <a:p>
            <a:pPr marL="342900" indent="-342900">
              <a:buAutoNum type="arabicPeriod"/>
            </a:pPr>
            <a:r>
              <a:rPr lang="en-US" dirty="0">
                <a:solidFill>
                  <a:srgbClr val="273239"/>
                </a:solidFill>
                <a:latin typeface="urw-din"/>
              </a:rPr>
              <a:t>You can also start debugging form the Run and Start debugging. </a:t>
            </a:r>
          </a:p>
          <a:p>
            <a:pPr marL="342900" indent="-342900">
              <a:buAutoNum type="arabicPeriod"/>
            </a:pPr>
            <a:r>
              <a:rPr lang="en-US" dirty="0">
                <a:solidFill>
                  <a:srgbClr val="273239"/>
                </a:solidFill>
                <a:latin typeface="urw-din"/>
              </a:rPr>
              <a:t>Once starting you will see a Debugger attached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8C5168-80E0-4F02-9017-6B4F875A96D8}"/>
              </a:ext>
            </a:extLst>
          </p:cNvPr>
          <p:cNvPicPr>
            <a:picLocks noChangeAspect="1"/>
          </p:cNvPicPr>
          <p:nvPr/>
        </p:nvPicPr>
        <p:blipFill>
          <a:blip r:embed="rId3"/>
          <a:stretch>
            <a:fillRect/>
          </a:stretch>
        </p:blipFill>
        <p:spPr>
          <a:xfrm>
            <a:off x="9236670" y="4785391"/>
            <a:ext cx="2315347" cy="176808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786F09CB-16DA-4B12-B6BC-DF28E30390AE}"/>
              </a:ext>
            </a:extLst>
          </p:cNvPr>
          <p:cNvPicPr>
            <a:picLocks noChangeAspect="1"/>
          </p:cNvPicPr>
          <p:nvPr/>
        </p:nvPicPr>
        <p:blipFill>
          <a:blip r:embed="rId4"/>
          <a:stretch>
            <a:fillRect/>
          </a:stretch>
        </p:blipFill>
        <p:spPr>
          <a:xfrm>
            <a:off x="5208764" y="4195410"/>
            <a:ext cx="2883939" cy="1371630"/>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76E3CA19-5831-4FC9-A52C-EF282690ADA7}"/>
              </a:ext>
            </a:extLst>
          </p:cNvPr>
          <p:cNvPicPr>
            <a:picLocks noChangeAspect="1"/>
          </p:cNvPicPr>
          <p:nvPr/>
        </p:nvPicPr>
        <p:blipFill>
          <a:blip r:embed="rId5"/>
          <a:stretch>
            <a:fillRect/>
          </a:stretch>
        </p:blipFill>
        <p:spPr>
          <a:xfrm>
            <a:off x="4104996" y="5732767"/>
            <a:ext cx="3987707" cy="1069168"/>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67AAE7EE-7A4D-4A2E-8040-5A74D66975D4}"/>
              </a:ext>
            </a:extLst>
          </p:cNvPr>
          <p:cNvPicPr>
            <a:picLocks noChangeAspect="1"/>
          </p:cNvPicPr>
          <p:nvPr/>
        </p:nvPicPr>
        <p:blipFill>
          <a:blip r:embed="rId6"/>
          <a:stretch>
            <a:fillRect/>
          </a:stretch>
        </p:blipFill>
        <p:spPr>
          <a:xfrm>
            <a:off x="8842062" y="3429000"/>
            <a:ext cx="2918330" cy="889299"/>
          </a:xfrm>
          <a:prstGeom prst="rect">
            <a:avLst/>
          </a:prstGeom>
        </p:spPr>
        <p:style>
          <a:lnRef idx="2">
            <a:schemeClr val="dk1"/>
          </a:lnRef>
          <a:fillRef idx="1">
            <a:schemeClr val="lt1"/>
          </a:fillRef>
          <a:effectRef idx="0">
            <a:schemeClr val="dk1"/>
          </a:effectRef>
          <a:fontRef idx="minor">
            <a:schemeClr val="dk1"/>
          </a:fontRef>
        </p:style>
      </p:pic>
      <p:pic>
        <p:nvPicPr>
          <p:cNvPr id="17" name="Picture 16">
            <a:extLst>
              <a:ext uri="{FF2B5EF4-FFF2-40B4-BE49-F238E27FC236}">
                <a16:creationId xmlns:a16="http://schemas.microsoft.com/office/drawing/2014/main" id="{D97F0D60-1E34-4716-A662-401F9968EDAB}"/>
              </a:ext>
            </a:extLst>
          </p:cNvPr>
          <p:cNvPicPr>
            <a:picLocks noChangeAspect="1"/>
          </p:cNvPicPr>
          <p:nvPr/>
        </p:nvPicPr>
        <p:blipFill>
          <a:blip r:embed="rId7"/>
          <a:stretch>
            <a:fillRect/>
          </a:stretch>
        </p:blipFill>
        <p:spPr>
          <a:xfrm>
            <a:off x="129383" y="4344628"/>
            <a:ext cx="4160287" cy="925862"/>
          </a:xfrm>
          <a:prstGeom prst="rect">
            <a:avLst/>
          </a:prstGeom>
        </p:spPr>
        <p:style>
          <a:lnRef idx="2">
            <a:schemeClr val="dk1"/>
          </a:lnRef>
          <a:fillRef idx="1">
            <a:schemeClr val="lt1"/>
          </a:fillRef>
          <a:effectRef idx="0">
            <a:schemeClr val="dk1"/>
          </a:effectRef>
          <a:fontRef idx="minor">
            <a:schemeClr val="dk1"/>
          </a:fontRef>
        </p:style>
      </p:pic>
      <p:cxnSp>
        <p:nvCxnSpPr>
          <p:cNvPr id="23" name="Connector: Elbow 22">
            <a:extLst>
              <a:ext uri="{FF2B5EF4-FFF2-40B4-BE49-F238E27FC236}">
                <a16:creationId xmlns:a16="http://schemas.microsoft.com/office/drawing/2014/main" id="{8E31AE5E-23A2-4808-886B-AE2B38903515}"/>
              </a:ext>
            </a:extLst>
          </p:cNvPr>
          <p:cNvCxnSpPr>
            <a:stCxn id="15" idx="2"/>
            <a:endCxn id="4" idx="0"/>
          </p:cNvCxnSpPr>
          <p:nvPr/>
        </p:nvCxnSpPr>
        <p:spPr>
          <a:xfrm rot="16200000" flipH="1">
            <a:off x="10114239" y="4505286"/>
            <a:ext cx="467092" cy="93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1E60A5E-13D4-4FB2-A0E8-4F8694978FC1}"/>
              </a:ext>
            </a:extLst>
          </p:cNvPr>
          <p:cNvCxnSpPr>
            <a:stCxn id="4" idx="1"/>
            <a:endCxn id="6" idx="3"/>
          </p:cNvCxnSpPr>
          <p:nvPr/>
        </p:nvCxnSpPr>
        <p:spPr>
          <a:xfrm rot="10800000">
            <a:off x="8092704" y="4881225"/>
            <a:ext cx="1143967" cy="7882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F96F7F6-612D-4101-B8F7-7FAC880E29D2}"/>
              </a:ext>
            </a:extLst>
          </p:cNvPr>
          <p:cNvCxnSpPr>
            <a:stCxn id="4" idx="1"/>
            <a:endCxn id="9" idx="3"/>
          </p:cNvCxnSpPr>
          <p:nvPr/>
        </p:nvCxnSpPr>
        <p:spPr>
          <a:xfrm rot="10800000" flipV="1">
            <a:off x="8092704" y="5669433"/>
            <a:ext cx="1143967" cy="597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9F0796A-0E3D-4D64-81A4-345DEE8EACB6}"/>
              </a:ext>
            </a:extLst>
          </p:cNvPr>
          <p:cNvCxnSpPr>
            <a:stCxn id="9" idx="1"/>
            <a:endCxn id="17" idx="2"/>
          </p:cNvCxnSpPr>
          <p:nvPr/>
        </p:nvCxnSpPr>
        <p:spPr>
          <a:xfrm rot="10800000">
            <a:off x="2209528" y="5270491"/>
            <a:ext cx="1895469" cy="9968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F9505F1-CE98-49CD-95DE-E22E6A174AB4}"/>
              </a:ext>
            </a:extLst>
          </p:cNvPr>
          <p:cNvCxnSpPr>
            <a:stCxn id="6" idx="1"/>
            <a:endCxn id="17" idx="3"/>
          </p:cNvCxnSpPr>
          <p:nvPr/>
        </p:nvCxnSpPr>
        <p:spPr>
          <a:xfrm rot="10800000">
            <a:off x="4289670" y="4807559"/>
            <a:ext cx="919094" cy="73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597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57554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Create First Procedure</a:t>
            </a:r>
          </a:p>
          <a:p>
            <a:pPr marL="285750" indent="-285750">
              <a:buClr>
                <a:schemeClr val="tx1"/>
              </a:buClr>
              <a:buFont typeface="Arial" panose="020B0604020202020204" pitchFamily="34" charset="0"/>
              <a:buChar char="•"/>
            </a:pPr>
            <a:r>
              <a:rPr lang="en-US" sz="1600" dirty="0"/>
              <a:t>Expose Procedure as a Service</a:t>
            </a:r>
          </a:p>
          <a:p>
            <a:pPr marL="285750" indent="-285750">
              <a:buClr>
                <a:schemeClr val="tx1"/>
              </a:buClr>
              <a:buFont typeface="Arial" panose="020B0604020202020204" pitchFamily="34" charset="0"/>
              <a:buChar char="•"/>
            </a:pPr>
            <a:r>
              <a:rPr lang="en-US" sz="1600" dirty="0"/>
              <a:t>What is Data flow Logic?</a:t>
            </a:r>
          </a:p>
          <a:p>
            <a:pPr marL="285750" indent="-285750">
              <a:buClr>
                <a:schemeClr val="tx1"/>
              </a:buClr>
              <a:buFont typeface="Arial" panose="020B0604020202020204" pitchFamily="34" charset="0"/>
              <a:buChar char="•"/>
            </a:pPr>
            <a:r>
              <a:rPr lang="en-US" sz="1600" dirty="0"/>
              <a:t>Deep dive inside procedure</a:t>
            </a:r>
          </a:p>
          <a:p>
            <a:pPr marL="742950" lvl="1" indent="-285750">
              <a:buClr>
                <a:schemeClr val="tx1"/>
              </a:buClr>
              <a:buFont typeface="Arial" panose="020B0604020202020204" pitchFamily="34" charset="0"/>
              <a:buChar char="•"/>
            </a:pPr>
            <a:r>
              <a:rPr lang="en-US" sz="1600" dirty="0"/>
              <a:t>Simple procedure with database SELECT</a:t>
            </a:r>
          </a:p>
          <a:p>
            <a:pPr marL="742950" lvl="1" indent="-285750">
              <a:buClr>
                <a:schemeClr val="tx1"/>
              </a:buClr>
              <a:buFont typeface="Arial" panose="020B0604020202020204" pitchFamily="34" charset="0"/>
              <a:buChar char="•"/>
            </a:pPr>
            <a:r>
              <a:rPr lang="en-US" sz="1600" dirty="0"/>
              <a:t>Parameterized procedure</a:t>
            </a:r>
          </a:p>
          <a:p>
            <a:pPr marL="742950" lvl="1" indent="-285750">
              <a:buClr>
                <a:schemeClr val="tx1"/>
              </a:buClr>
              <a:buFont typeface="Arial" panose="020B0604020202020204" pitchFamily="34" charset="0"/>
              <a:buChar char="•"/>
            </a:pPr>
            <a:r>
              <a:rPr lang="en-US" sz="1600" dirty="0"/>
              <a:t>Using Implicit table variables in procedure</a:t>
            </a:r>
          </a:p>
          <a:p>
            <a:pPr marL="285750" indent="-285750">
              <a:buClr>
                <a:schemeClr val="tx1"/>
              </a:buClr>
              <a:buFont typeface="Arial" panose="020B0604020202020204" pitchFamily="34" charset="0"/>
              <a:buChar char="•"/>
            </a:pPr>
            <a:r>
              <a:rPr lang="en-US" sz="1600" dirty="0"/>
              <a:t>Create SQL Script Library</a:t>
            </a:r>
          </a:p>
          <a:p>
            <a:pPr marL="285750" indent="-285750">
              <a:buClr>
                <a:schemeClr val="tx1"/>
              </a:buClr>
              <a:buFont typeface="Arial" panose="020B0604020202020204" pitchFamily="34" charset="0"/>
              <a:buChar char="•"/>
            </a:pPr>
            <a:r>
              <a:rPr lang="en-US" sz="1600" dirty="0"/>
              <a:t>Consume library</a:t>
            </a:r>
          </a:p>
          <a:p>
            <a:pPr marL="285750" indent="-285750">
              <a:buClr>
                <a:schemeClr val="tx1"/>
              </a:buClr>
              <a:buFont typeface="Arial" panose="020B0604020202020204" pitchFamily="34" charset="0"/>
              <a:buChar char="•"/>
            </a:pPr>
            <a:r>
              <a:rPr lang="en-US" sz="1600" dirty="0"/>
              <a:t>Create SQL Script functions</a:t>
            </a:r>
          </a:p>
          <a:p>
            <a:pPr marL="285750" indent="-285750">
              <a:buClr>
                <a:schemeClr val="tx1"/>
              </a:buClr>
              <a:buFont typeface="Arial" panose="020B0604020202020204" pitchFamily="34" charset="0"/>
              <a:buChar char="•"/>
            </a:pPr>
            <a:r>
              <a:rPr lang="en-US" sz="1600" dirty="0"/>
              <a:t>Difference between procedure and functions</a:t>
            </a:r>
          </a:p>
          <a:p>
            <a:pPr marL="285750" indent="-285750">
              <a:buClr>
                <a:schemeClr val="tx1"/>
              </a:buClr>
              <a:buFont typeface="Arial" panose="020B0604020202020204" pitchFamily="34" charset="0"/>
              <a:buChar char="•"/>
            </a:pPr>
            <a:r>
              <a:rPr lang="en-US" sz="1600" dirty="0"/>
              <a:t>Calling functions in procedure</a:t>
            </a:r>
          </a:p>
          <a:p>
            <a:pPr marL="285750" indent="-285750">
              <a:buClr>
                <a:schemeClr val="tx1"/>
              </a:buClr>
              <a:buFont typeface="Arial" panose="020B0604020202020204" pitchFamily="34" charset="0"/>
              <a:buChar char="•"/>
            </a:pPr>
            <a:r>
              <a:rPr lang="en-US" sz="1600" dirty="0"/>
              <a:t>Debugging SQL Script code</a:t>
            </a:r>
          </a:p>
          <a:p>
            <a:pPr marL="285750" indent="-285750">
              <a:buClr>
                <a:schemeClr val="tx1"/>
              </a:buClr>
              <a:buFont typeface="Arial" panose="020B0604020202020204" pitchFamily="34" charset="0"/>
              <a:buChar char="•"/>
            </a:pPr>
            <a:r>
              <a:rPr lang="en-US" sz="1600" dirty="0"/>
              <a:t>Working with Entity Operations</a:t>
            </a:r>
          </a:p>
          <a:p>
            <a:pPr marL="285750" indent="-285750">
              <a:buClr>
                <a:schemeClr val="tx1"/>
              </a:buClr>
              <a:buFont typeface="Arial" panose="020B0604020202020204" pitchFamily="34" charset="0"/>
              <a:buChar char="•"/>
            </a:pPr>
            <a:r>
              <a:rPr lang="en-US" sz="1600" dirty="0"/>
              <a:t>Introduction to Generic Handlers</a:t>
            </a:r>
          </a:p>
          <a:p>
            <a:pPr marL="285750" indent="-285750">
              <a:buClr>
                <a:schemeClr val="tx1"/>
              </a:buClr>
              <a:buFont typeface="Arial" panose="020B0604020202020204" pitchFamily="34" charset="0"/>
              <a:buChar char="•"/>
            </a:pPr>
            <a:r>
              <a:rPr lang="en-US" sz="1600" dirty="0"/>
              <a:t>Custom Handlers</a:t>
            </a:r>
          </a:p>
          <a:p>
            <a:pPr marL="285750" indent="-285750">
              <a:buClr>
                <a:schemeClr val="tx1"/>
              </a:buClr>
              <a:buFont typeface="Arial" panose="020B0604020202020204" pitchFamily="34" charset="0"/>
              <a:buChar char="•"/>
            </a:pPr>
            <a:r>
              <a:rPr lang="en-US" sz="1600" dirty="0"/>
              <a:t>Introduction to CDS Query Language (CQL)</a:t>
            </a:r>
          </a:p>
          <a:p>
            <a:pPr marL="285750" indent="-285750">
              <a:buClr>
                <a:schemeClr val="tx1"/>
              </a:buClr>
              <a:buFont typeface="Arial" panose="020B0604020202020204" pitchFamily="34" charset="0"/>
              <a:buChar char="•"/>
            </a:pPr>
            <a:r>
              <a:rPr lang="en-US" sz="1600" dirty="0"/>
              <a:t>Debugging in NodeJS</a:t>
            </a:r>
          </a:p>
          <a:p>
            <a:pPr marL="285750" indent="-285750">
              <a:buClr>
                <a:schemeClr val="tx1"/>
              </a:buClr>
              <a:buFont typeface="Arial" panose="020B0604020202020204" pitchFamily="34" charset="0"/>
              <a:buChar char="•"/>
            </a:pPr>
            <a:r>
              <a:rPr lang="en-US" sz="1600" dirty="0"/>
              <a:t>What is SAP UI5?</a:t>
            </a:r>
          </a:p>
          <a:p>
            <a:pPr marL="285750" indent="-285750">
              <a:buClr>
                <a:schemeClr val="tx1"/>
              </a:buClr>
              <a:buFont typeface="Arial" panose="020B0604020202020204" pitchFamily="34" charset="0"/>
              <a:buChar char="•"/>
            </a:pPr>
            <a:r>
              <a:rPr lang="en-US" sz="1600" dirty="0"/>
              <a:t>Responsive web design</a:t>
            </a:r>
          </a:p>
          <a:p>
            <a:pPr marL="285750" indent="-285750">
              <a:buClr>
                <a:schemeClr val="tx1"/>
              </a:buClr>
              <a:buFont typeface="Arial" panose="020B0604020202020204" pitchFamily="34" charset="0"/>
              <a:buChar char="•"/>
            </a:pPr>
            <a:r>
              <a:rPr lang="en-US" sz="1600" dirty="0"/>
              <a:t>Client Server Architecture</a:t>
            </a:r>
          </a:p>
          <a:p>
            <a:pPr marL="285750" indent="-285750">
              <a:buClr>
                <a:schemeClr val="tx1"/>
              </a:buClr>
              <a:buFont typeface="Arial" panose="020B0604020202020204" pitchFamily="34" charset="0"/>
              <a:buChar char="•"/>
            </a:pPr>
            <a:r>
              <a:rPr lang="en-US" sz="1600" dirty="0"/>
              <a:t>Structure of UI5 Project</a:t>
            </a:r>
          </a:p>
          <a:p>
            <a:pPr marL="285750" indent="-285750">
              <a:buClr>
                <a:schemeClr val="tx1"/>
              </a:buClr>
              <a:buFont typeface="Arial" panose="020B0604020202020204" pitchFamily="34" charset="0"/>
              <a:buChar char="•"/>
            </a:pPr>
            <a:r>
              <a:rPr lang="en-US" sz="1600" dirty="0"/>
              <a:t>Understanding the MVC Architecture</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use debugger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666007" cy="1200329"/>
          </a:xfrm>
          <a:prstGeom prst="rect">
            <a:avLst/>
          </a:prstGeom>
          <a:noFill/>
        </p:spPr>
        <p:txBody>
          <a:bodyPr wrap="square" rtlCol="0">
            <a:spAutoFit/>
          </a:bodyPr>
          <a:lstStyle/>
          <a:p>
            <a:r>
              <a:rPr lang="en-US" dirty="0"/>
              <a:t>Once the debugger is attached to our application. We should know how to use the debugger window to find the errors and debug the code.</a:t>
            </a:r>
          </a:p>
          <a:p>
            <a:r>
              <a:rPr lang="en-US" dirty="0"/>
              <a:t>So, when the debugger hit an operation in the BAS it will look like this. And the debug window will show us the variables and the breakpoint which are there in our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67C799-2D25-45EF-9D9D-9258D7147A65}"/>
              </a:ext>
            </a:extLst>
          </p:cNvPr>
          <p:cNvPicPr>
            <a:picLocks noChangeAspect="1"/>
          </p:cNvPicPr>
          <p:nvPr/>
        </p:nvPicPr>
        <p:blipFill>
          <a:blip r:embed="rId3"/>
          <a:stretch>
            <a:fillRect/>
          </a:stretch>
        </p:blipFill>
        <p:spPr>
          <a:xfrm>
            <a:off x="332942" y="2079682"/>
            <a:ext cx="7252052" cy="1526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523D397B-0087-40F9-A266-FF6BF307AE28}"/>
              </a:ext>
            </a:extLst>
          </p:cNvPr>
          <p:cNvPicPr>
            <a:picLocks noChangeAspect="1"/>
          </p:cNvPicPr>
          <p:nvPr/>
        </p:nvPicPr>
        <p:blipFill>
          <a:blip r:embed="rId4"/>
          <a:stretch>
            <a:fillRect/>
          </a:stretch>
        </p:blipFill>
        <p:spPr>
          <a:xfrm>
            <a:off x="7371670" y="3787579"/>
            <a:ext cx="2412661" cy="942556"/>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C64E879-13FA-48B7-8080-AF15F4747D3A}"/>
              </a:ext>
            </a:extLst>
          </p:cNvPr>
          <p:cNvPicPr>
            <a:picLocks noChangeAspect="1"/>
          </p:cNvPicPr>
          <p:nvPr/>
        </p:nvPicPr>
        <p:blipFill>
          <a:blip r:embed="rId5"/>
          <a:stretch>
            <a:fillRect/>
          </a:stretch>
        </p:blipFill>
        <p:spPr>
          <a:xfrm>
            <a:off x="9936250" y="896528"/>
            <a:ext cx="1827491" cy="5104992"/>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958F7F46-D3C4-4432-B6B8-18DC3B907300}"/>
              </a:ext>
            </a:extLst>
          </p:cNvPr>
          <p:cNvSpPr txBox="1"/>
          <p:nvPr/>
        </p:nvSpPr>
        <p:spPr>
          <a:xfrm>
            <a:off x="261764" y="3787579"/>
            <a:ext cx="7252052" cy="1754326"/>
          </a:xfrm>
          <a:prstGeom prst="rect">
            <a:avLst/>
          </a:prstGeom>
          <a:noFill/>
        </p:spPr>
        <p:txBody>
          <a:bodyPr wrap="square" rtlCol="0">
            <a:spAutoFit/>
          </a:bodyPr>
          <a:lstStyle/>
          <a:p>
            <a:r>
              <a:rPr lang="en-US" dirty="0"/>
              <a:t>We can run the debugger step by step as we wanted using the panel given on the debug window.</a:t>
            </a:r>
          </a:p>
          <a:p>
            <a:endParaRPr lang="en-US" dirty="0"/>
          </a:p>
          <a:p>
            <a:r>
              <a:rPr lang="en-US" dirty="0"/>
              <a:t>We can also use shortcuts to move the debugger.</a:t>
            </a:r>
          </a:p>
          <a:p>
            <a:r>
              <a:rPr lang="en-US" dirty="0"/>
              <a:t>F5 – To move the debugger to the completely until the next break point</a:t>
            </a:r>
          </a:p>
          <a:p>
            <a:r>
              <a:rPr lang="en-US" dirty="0"/>
              <a:t>F10 – Move debugger to the next line of code.</a:t>
            </a:r>
          </a:p>
        </p:txBody>
      </p:sp>
    </p:spTree>
    <p:extLst>
      <p:ext uri="{BB962C8B-B14F-4D97-AF65-F5344CB8AC3E}">
        <p14:creationId xmlns:p14="http://schemas.microsoft.com/office/powerpoint/2010/main" val="1532656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Debugging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Try to debug the NodeJS code in the Business Application Studio. Have a look at the debugging window and perform the operations on the debugging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96A4C08-A8CB-4646-87C8-AE1CB296482A}"/>
              </a:ext>
            </a:extLst>
          </p:cNvPr>
          <p:cNvPicPr>
            <a:picLocks noChangeAspect="1"/>
          </p:cNvPicPr>
          <p:nvPr/>
        </p:nvPicPr>
        <p:blipFill>
          <a:blip r:embed="rId3"/>
          <a:stretch>
            <a:fillRect/>
          </a:stretch>
        </p:blipFill>
        <p:spPr>
          <a:xfrm>
            <a:off x="7116231" y="1417885"/>
            <a:ext cx="1774064" cy="5072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9306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4" name="Picture 4">
            <a:extLst>
              <a:ext uri="{FF2B5EF4-FFF2-40B4-BE49-F238E27FC236}">
                <a16:creationId xmlns:a16="http://schemas.microsoft.com/office/drawing/2014/main" id="{570E2E63-19D6-4955-AD4E-888A6A623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71BC511-5CE4-4D4D-8BD5-1DB7C5FD64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DF2A0E33-5C99-4EE1-89FA-6A496968EEFF}"/>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reeform: Shape 26">
            <a:extLst>
              <a:ext uri="{FF2B5EF4-FFF2-40B4-BE49-F238E27FC236}">
                <a16:creationId xmlns:a16="http://schemas.microsoft.com/office/drawing/2014/main" id="{F747FEA1-E683-48A4-AB21-5753E5C639A6}"/>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7913A1FD-C5A9-43C0-9F24-C98638F4E09C}"/>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reeform: Shape 28">
            <a:extLst>
              <a:ext uri="{FF2B5EF4-FFF2-40B4-BE49-F238E27FC236}">
                <a16:creationId xmlns:a16="http://schemas.microsoft.com/office/drawing/2014/main" id="{D76A39B4-2C51-4071-88FF-2CB51365F3C4}"/>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209977B2-4910-4A02-A105-56D22D0351B8}"/>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31" name="TextBox 30">
            <a:extLst>
              <a:ext uri="{FF2B5EF4-FFF2-40B4-BE49-F238E27FC236}">
                <a16:creationId xmlns:a16="http://schemas.microsoft.com/office/drawing/2014/main" id="{2F69C022-60C2-4804-962E-7F4BDA247CCB}"/>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32" name="TextBox 31">
            <a:extLst>
              <a:ext uri="{FF2B5EF4-FFF2-40B4-BE49-F238E27FC236}">
                <a16:creationId xmlns:a16="http://schemas.microsoft.com/office/drawing/2014/main" id="{8E9BF43A-22F5-4FF4-9F51-C6D47350B893}"/>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33" name="TextBox 32">
            <a:extLst>
              <a:ext uri="{FF2B5EF4-FFF2-40B4-BE49-F238E27FC236}">
                <a16:creationId xmlns:a16="http://schemas.microsoft.com/office/drawing/2014/main" id="{88256674-C144-4F23-A97F-9592AED525F7}"/>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34" name="TextBox 33">
            <a:extLst>
              <a:ext uri="{FF2B5EF4-FFF2-40B4-BE49-F238E27FC236}">
                <a16:creationId xmlns:a16="http://schemas.microsoft.com/office/drawing/2014/main" id="{5A91E966-A2AB-4436-A9A9-99188BE784C5}"/>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35" name="TextBox 34">
            <a:extLst>
              <a:ext uri="{FF2B5EF4-FFF2-40B4-BE49-F238E27FC236}">
                <a16:creationId xmlns:a16="http://schemas.microsoft.com/office/drawing/2014/main" id="{96BDD80C-BEFA-4D5F-AB43-CAA586368ACC}"/>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36" name="TextBox 35">
            <a:extLst>
              <a:ext uri="{FF2B5EF4-FFF2-40B4-BE49-F238E27FC236}">
                <a16:creationId xmlns:a16="http://schemas.microsoft.com/office/drawing/2014/main" id="{3C9A053F-BA13-44CB-8A62-13E758CADD78}"/>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37" name="TextBox 36">
            <a:extLst>
              <a:ext uri="{FF2B5EF4-FFF2-40B4-BE49-F238E27FC236}">
                <a16:creationId xmlns:a16="http://schemas.microsoft.com/office/drawing/2014/main" id="{E4336FAC-BA2B-423F-962A-349C8AB5B2C2}"/>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Tree>
    <p:extLst>
      <p:ext uri="{BB962C8B-B14F-4D97-AF65-F5344CB8AC3E}">
        <p14:creationId xmlns:p14="http://schemas.microsoft.com/office/powerpoint/2010/main" val="327978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Responsive Web Design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i="0" dirty="0">
                <a:solidFill>
                  <a:srgbClr val="202124"/>
                </a:solidFill>
                <a:effectLst/>
              </a:rPr>
              <a:t>Responsive web design </a:t>
            </a:r>
            <a:r>
              <a:rPr lang="en-US" b="0" i="0" dirty="0">
                <a:solidFill>
                  <a:srgbClr val="202124"/>
                </a:solidFill>
                <a:effectLst/>
              </a:rPr>
              <a:t>(RWD) is </a:t>
            </a:r>
            <a:r>
              <a:rPr lang="en-US" b="1" i="0" dirty="0">
                <a:solidFill>
                  <a:srgbClr val="202124"/>
                </a:solidFill>
                <a:effectLst/>
              </a:rPr>
              <a:t>a web development approach that creates dynamic changes to the appearance of a web application</a:t>
            </a:r>
            <a:r>
              <a:rPr lang="en-US" b="0" i="0" dirty="0">
                <a:solidFill>
                  <a:srgbClr val="202124"/>
                </a:solidFill>
                <a:effectLst/>
              </a:rPr>
              <a:t>, depending on the screen size and orientation of the device being used to view it.</a:t>
            </a:r>
          </a:p>
          <a:p>
            <a:pPr marL="285750" indent="-285750" algn="just">
              <a:buFont typeface="Arial" panose="020B0604020202020204" pitchFamily="34" charset="0"/>
              <a:buChar char="•"/>
            </a:pPr>
            <a:r>
              <a:rPr lang="en-US" b="0" i="0" dirty="0">
                <a:solidFill>
                  <a:srgbClr val="000000"/>
                </a:solidFill>
                <a:effectLst/>
              </a:rPr>
              <a:t>Responsive Web Design is about using HTML and CSS to automatically resize, hide, shrink, or enlarge, a website, to make it look good on all devices (desktops, tablets, and phones).</a:t>
            </a:r>
          </a:p>
          <a:p>
            <a:pPr algn="just"/>
            <a:endParaRPr lang="en-US" dirty="0">
              <a:solidFill>
                <a:srgbClr val="000000"/>
              </a:solidFill>
            </a:endParaRPr>
          </a:p>
          <a:p>
            <a:pPr algn="just"/>
            <a:r>
              <a:rPr lang="en-US" dirty="0">
                <a:solidFill>
                  <a:srgbClr val="000000"/>
                </a:solidFill>
              </a:rPr>
              <a:t>Now a days, all the frameworks are designed to adept the UI according to the screen size of the device.</a:t>
            </a:r>
            <a:endParaRPr lang="en-US" sz="1800" dirty="0"/>
          </a:p>
        </p:txBody>
      </p:sp>
      <p:pic>
        <p:nvPicPr>
          <p:cNvPr id="7" name="Picture 4">
            <a:extLst>
              <a:ext uri="{FF2B5EF4-FFF2-40B4-BE49-F238E27FC236}">
                <a16:creationId xmlns:a16="http://schemas.microsoft.com/office/drawing/2014/main" id="{0C960924-C369-4728-90DF-BF3AFF929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227" y="2931046"/>
            <a:ext cx="5659987" cy="3195154"/>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CE557C27-B974-4971-A4B3-124BF0FF8CCC}"/>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30437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D74A763F-5544-4DD5-8DCC-07BA8A8BAA4F}"/>
              </a:ext>
            </a:extLst>
          </p:cNvPr>
          <p:cNvSpPr/>
          <p:nvPr/>
        </p:nvSpPr>
        <p:spPr>
          <a:xfrm>
            <a:off x="8285473" y="2572978"/>
            <a:ext cx="1563425" cy="19684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a:t>
            </a:r>
          </a:p>
          <a:p>
            <a:pPr algn="ctr"/>
            <a:r>
              <a:rPr lang="en-US" dirty="0"/>
              <a:t>Server</a:t>
            </a:r>
          </a:p>
          <a:p>
            <a:pPr algn="ctr"/>
            <a:r>
              <a:rPr lang="en-US" dirty="0"/>
              <a:t>Computer on cloud</a:t>
            </a:r>
          </a:p>
          <a:p>
            <a:pPr algn="ctr"/>
            <a:r>
              <a:rPr lang="en-US" dirty="0"/>
              <a:t>IP Address</a:t>
            </a:r>
          </a:p>
        </p:txBody>
      </p:sp>
      <p:sp>
        <p:nvSpPr>
          <p:cNvPr id="7" name="Oval 6">
            <a:extLst>
              <a:ext uri="{FF2B5EF4-FFF2-40B4-BE49-F238E27FC236}">
                <a16:creationId xmlns:a16="http://schemas.microsoft.com/office/drawing/2014/main" id="{42ED3B11-8666-4485-9B94-A09E4041A3F0}"/>
              </a:ext>
            </a:extLst>
          </p:cNvPr>
          <p:cNvSpPr/>
          <p:nvPr/>
        </p:nvSpPr>
        <p:spPr>
          <a:xfrm>
            <a:off x="8510241" y="4541409"/>
            <a:ext cx="381000" cy="3776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5E83BB-BAA0-4040-B54E-3D2107FCDE8C}"/>
              </a:ext>
            </a:extLst>
          </p:cNvPr>
          <p:cNvSpPr/>
          <p:nvPr/>
        </p:nvSpPr>
        <p:spPr>
          <a:xfrm>
            <a:off x="1501659" y="3089596"/>
            <a:ext cx="1745676" cy="9281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Fiori</a:t>
            </a:r>
          </a:p>
        </p:txBody>
      </p:sp>
      <p:sp>
        <p:nvSpPr>
          <p:cNvPr id="10" name="Rectangle 9">
            <a:extLst>
              <a:ext uri="{FF2B5EF4-FFF2-40B4-BE49-F238E27FC236}">
                <a16:creationId xmlns:a16="http://schemas.microsoft.com/office/drawing/2014/main" id="{38EE9657-A7DA-4BF0-BEAD-42D4DCC504D6}"/>
              </a:ext>
            </a:extLst>
          </p:cNvPr>
          <p:cNvSpPr/>
          <p:nvPr/>
        </p:nvSpPr>
        <p:spPr>
          <a:xfrm>
            <a:off x="2816837" y="3756914"/>
            <a:ext cx="598228"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B16DD05-FF1A-4785-8725-07BC2E245415}"/>
              </a:ext>
            </a:extLst>
          </p:cNvPr>
          <p:cNvCxnSpPr>
            <a:cxnSpLocks/>
            <a:stCxn id="9" idx="3"/>
            <a:endCxn id="6" idx="1"/>
          </p:cNvCxnSpPr>
          <p:nvPr/>
        </p:nvCxnSpPr>
        <p:spPr>
          <a:xfrm>
            <a:off x="3247335" y="3553669"/>
            <a:ext cx="5038138" cy="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64083AAD-EFA1-4D10-AB3C-6A0F3B8CE485}"/>
              </a:ext>
            </a:extLst>
          </p:cNvPr>
          <p:cNvSpPr/>
          <p:nvPr/>
        </p:nvSpPr>
        <p:spPr>
          <a:xfrm>
            <a:off x="9948021" y="4541409"/>
            <a:ext cx="457200" cy="3776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23C01F6A-2225-4514-B243-3AA92080FDE3}"/>
              </a:ext>
            </a:extLst>
          </p:cNvPr>
          <p:cNvCxnSpPr>
            <a:cxnSpLocks/>
          </p:cNvCxnSpPr>
          <p:nvPr/>
        </p:nvCxnSpPr>
        <p:spPr>
          <a:xfrm>
            <a:off x="9835044" y="3339489"/>
            <a:ext cx="341577" cy="120192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AF659D-D1D7-45B9-B664-C636FFA836B0}"/>
              </a:ext>
            </a:extLst>
          </p:cNvPr>
          <p:cNvCxnSpPr>
            <a:cxnSpLocks/>
            <a:endCxn id="10" idx="3"/>
          </p:cNvCxnSpPr>
          <p:nvPr/>
        </p:nvCxnSpPr>
        <p:spPr>
          <a:xfrm flipH="1">
            <a:off x="3415065" y="4049302"/>
            <a:ext cx="4881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D3D32D1-93DF-4F3E-A911-54D25140B067}"/>
              </a:ext>
            </a:extLst>
          </p:cNvPr>
          <p:cNvSpPr txBox="1"/>
          <p:nvPr/>
        </p:nvSpPr>
        <p:spPr>
          <a:xfrm>
            <a:off x="4391893" y="3248537"/>
            <a:ext cx="3200399" cy="338554"/>
          </a:xfrm>
          <a:prstGeom prst="rect">
            <a:avLst/>
          </a:prstGeom>
          <a:noFill/>
        </p:spPr>
        <p:txBody>
          <a:bodyPr wrap="square" rtlCol="0">
            <a:spAutoFit/>
          </a:bodyPr>
          <a:lstStyle/>
          <a:p>
            <a:r>
              <a:rPr lang="en-US" sz="1600" dirty="0"/>
              <a:t>Request – header + body(optional)</a:t>
            </a:r>
          </a:p>
        </p:txBody>
      </p:sp>
      <p:sp>
        <p:nvSpPr>
          <p:cNvPr id="16" name="TextBox 15">
            <a:extLst>
              <a:ext uri="{FF2B5EF4-FFF2-40B4-BE49-F238E27FC236}">
                <a16:creationId xmlns:a16="http://schemas.microsoft.com/office/drawing/2014/main" id="{952159C6-3FCF-4B7B-98EF-A70D03C1A2BA}"/>
              </a:ext>
            </a:extLst>
          </p:cNvPr>
          <p:cNvSpPr txBox="1"/>
          <p:nvPr/>
        </p:nvSpPr>
        <p:spPr>
          <a:xfrm>
            <a:off x="4525974" y="3990921"/>
            <a:ext cx="3200399" cy="584775"/>
          </a:xfrm>
          <a:prstGeom prst="rect">
            <a:avLst/>
          </a:prstGeom>
          <a:noFill/>
        </p:spPr>
        <p:txBody>
          <a:bodyPr wrap="square" rtlCol="0">
            <a:spAutoFit/>
          </a:bodyPr>
          <a:lstStyle/>
          <a:p>
            <a:r>
              <a:rPr lang="en-US" sz="1600" dirty="0"/>
              <a:t>Response – header + body(</a:t>
            </a:r>
            <a:r>
              <a:rPr lang="en-US" sz="1600" dirty="0" err="1"/>
              <a:t>html,xml</a:t>
            </a:r>
            <a:r>
              <a:rPr lang="en-US" sz="1600" dirty="0"/>
              <a:t>, </a:t>
            </a:r>
            <a:r>
              <a:rPr lang="en-US" sz="1600" dirty="0" err="1"/>
              <a:t>json,excel</a:t>
            </a:r>
            <a:r>
              <a:rPr lang="en-US" sz="1600" dirty="0"/>
              <a:t>, pdf, word,….)</a:t>
            </a:r>
          </a:p>
        </p:txBody>
      </p:sp>
      <p:sp>
        <p:nvSpPr>
          <p:cNvPr id="17" name="TextBox 16">
            <a:extLst>
              <a:ext uri="{FF2B5EF4-FFF2-40B4-BE49-F238E27FC236}">
                <a16:creationId xmlns:a16="http://schemas.microsoft.com/office/drawing/2014/main" id="{8A1BBD90-A6D0-4A03-B6BF-4B5D1FF92192}"/>
              </a:ext>
            </a:extLst>
          </p:cNvPr>
          <p:cNvSpPr txBox="1"/>
          <p:nvPr/>
        </p:nvSpPr>
        <p:spPr>
          <a:xfrm>
            <a:off x="304799" y="4413087"/>
            <a:ext cx="2689610"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spTree>
    <p:extLst>
      <p:ext uri="{BB962C8B-B14F-4D97-AF65-F5344CB8AC3E}">
        <p14:creationId xmlns:p14="http://schemas.microsoft.com/office/powerpoint/2010/main" val="2466453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UI5 Framework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The UI5 framework is built on top of open standards like HTML5, CSS, JS, and jQuery. We use MVC architecture to create applications using SAPUI5.</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8251326-AC2D-41D6-86C1-6BC87D83E3DB}"/>
              </a:ext>
            </a:extLst>
          </p:cNvPr>
          <p:cNvGrpSpPr/>
          <p:nvPr/>
        </p:nvGrpSpPr>
        <p:grpSpPr>
          <a:xfrm>
            <a:off x="442127" y="1730829"/>
            <a:ext cx="10667822" cy="4347007"/>
            <a:chOff x="1035312" y="1616251"/>
            <a:chExt cx="9980430" cy="3532177"/>
          </a:xfrm>
        </p:grpSpPr>
        <p:sp>
          <p:nvSpPr>
            <p:cNvPr id="7" name="Rectangle 6">
              <a:extLst>
                <a:ext uri="{FF2B5EF4-FFF2-40B4-BE49-F238E27FC236}">
                  <a16:creationId xmlns:a16="http://schemas.microsoft.com/office/drawing/2014/main" id="{82614783-597F-4374-9A11-38F3CFCE79DE}"/>
                </a:ext>
              </a:extLst>
            </p:cNvPr>
            <p:cNvSpPr/>
            <p:nvPr/>
          </p:nvSpPr>
          <p:spPr>
            <a:xfrm>
              <a:off x="1603884" y="3164441"/>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SAP UI5 Design Time Component</a:t>
              </a:r>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7D776AA-6D97-42D7-BDEA-C63BB48DBDD5}"/>
                </a:ext>
              </a:extLst>
            </p:cNvPr>
            <p:cNvSpPr/>
            <p:nvPr/>
          </p:nvSpPr>
          <p:spPr>
            <a:xfrm>
              <a:off x="6212396" y="3164441"/>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64E196E1-3E82-457A-A713-664B3575B8BF}"/>
                </a:ext>
              </a:extLst>
            </p:cNvPr>
            <p:cNvSpPr/>
            <p:nvPr/>
          </p:nvSpPr>
          <p:spPr>
            <a:xfrm>
              <a:off x="2387588" y="478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HTML5</a:t>
              </a:r>
            </a:p>
          </p:txBody>
        </p:sp>
        <p:sp>
          <p:nvSpPr>
            <p:cNvPr id="11" name="Rectangle 10">
              <a:extLst>
                <a:ext uri="{FF2B5EF4-FFF2-40B4-BE49-F238E27FC236}">
                  <a16:creationId xmlns:a16="http://schemas.microsoft.com/office/drawing/2014/main" id="{608B67C8-7085-40C8-A646-77F697E02031}"/>
                </a:ext>
              </a:extLst>
            </p:cNvPr>
            <p:cNvSpPr/>
            <p:nvPr/>
          </p:nvSpPr>
          <p:spPr>
            <a:xfrm>
              <a:off x="3908140"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CSS</a:t>
              </a:r>
            </a:p>
          </p:txBody>
        </p:sp>
        <p:sp>
          <p:nvSpPr>
            <p:cNvPr id="12" name="Rectangle 11">
              <a:extLst>
                <a:ext uri="{FF2B5EF4-FFF2-40B4-BE49-F238E27FC236}">
                  <a16:creationId xmlns:a16="http://schemas.microsoft.com/office/drawing/2014/main" id="{E2F9334E-4201-463E-8B70-D22D2B0960E3}"/>
                </a:ext>
              </a:extLst>
            </p:cNvPr>
            <p:cNvSpPr/>
            <p:nvPr/>
          </p:nvSpPr>
          <p:spPr>
            <a:xfrm>
              <a:off x="5483932"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JS</a:t>
              </a:r>
            </a:p>
          </p:txBody>
        </p:sp>
        <p:sp>
          <p:nvSpPr>
            <p:cNvPr id="13" name="Rectangle 12">
              <a:extLst>
                <a:ext uri="{FF2B5EF4-FFF2-40B4-BE49-F238E27FC236}">
                  <a16:creationId xmlns:a16="http://schemas.microsoft.com/office/drawing/2014/main" id="{66BE08D1-9F49-4210-A226-27071161678B}"/>
                </a:ext>
              </a:extLst>
            </p:cNvPr>
            <p:cNvSpPr/>
            <p:nvPr/>
          </p:nvSpPr>
          <p:spPr>
            <a:xfrm>
              <a:off x="7077608"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jQuery</a:t>
              </a:r>
            </a:p>
          </p:txBody>
        </p:sp>
        <p:sp>
          <p:nvSpPr>
            <p:cNvPr id="14" name="Rectangle 13">
              <a:extLst>
                <a:ext uri="{FF2B5EF4-FFF2-40B4-BE49-F238E27FC236}">
                  <a16:creationId xmlns:a16="http://schemas.microsoft.com/office/drawing/2014/main" id="{5C580149-9E8E-44D2-BD2A-ED1B8BCA5317}"/>
                </a:ext>
              </a:extLst>
            </p:cNvPr>
            <p:cNvSpPr/>
            <p:nvPr/>
          </p:nvSpPr>
          <p:spPr>
            <a:xfrm>
              <a:off x="1766352" y="4279456"/>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sap.ui.core</a:t>
              </a:r>
            </a:p>
          </p:txBody>
        </p:sp>
        <p:sp>
          <p:nvSpPr>
            <p:cNvPr id="15" name="Rectangle 14">
              <a:extLst>
                <a:ext uri="{FF2B5EF4-FFF2-40B4-BE49-F238E27FC236}">
                  <a16:creationId xmlns:a16="http://schemas.microsoft.com/office/drawing/2014/main" id="{A4F06400-2B65-48AE-A660-6FDB3164B257}"/>
                </a:ext>
              </a:extLst>
            </p:cNvPr>
            <p:cNvSpPr/>
            <p:nvPr/>
          </p:nvSpPr>
          <p:spPr>
            <a:xfrm>
              <a:off x="3204828" y="4279456"/>
              <a:ext cx="136145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sap.ui.unified</a:t>
              </a:r>
            </a:p>
          </p:txBody>
        </p:sp>
        <p:sp>
          <p:nvSpPr>
            <p:cNvPr id="16" name="Rectangle 15">
              <a:extLst>
                <a:ext uri="{FF2B5EF4-FFF2-40B4-BE49-F238E27FC236}">
                  <a16:creationId xmlns:a16="http://schemas.microsoft.com/office/drawing/2014/main" id="{DFD9618B-FE75-4345-A96C-0CE04444A627}"/>
                </a:ext>
              </a:extLst>
            </p:cNvPr>
            <p:cNvSpPr/>
            <p:nvPr/>
          </p:nvSpPr>
          <p:spPr>
            <a:xfrm>
              <a:off x="4708612" y="4256835"/>
              <a:ext cx="1440158" cy="3106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sap.ui.core.mvc</a:t>
              </a:r>
            </a:p>
          </p:txBody>
        </p:sp>
        <p:sp>
          <p:nvSpPr>
            <p:cNvPr id="17" name="Rectangle 16">
              <a:extLst>
                <a:ext uri="{FF2B5EF4-FFF2-40B4-BE49-F238E27FC236}">
                  <a16:creationId xmlns:a16="http://schemas.microsoft.com/office/drawing/2014/main" id="{52C01442-4F04-484D-85B6-76EDD53E6F1E}"/>
                </a:ext>
              </a:extLst>
            </p:cNvPr>
            <p:cNvSpPr/>
            <p:nvPr/>
          </p:nvSpPr>
          <p:spPr>
            <a:xfrm>
              <a:off x="2479732" y="358294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sap.m</a:t>
              </a:r>
            </a:p>
          </p:txBody>
        </p:sp>
        <p:sp>
          <p:nvSpPr>
            <p:cNvPr id="18" name="Rectangle 17">
              <a:extLst>
                <a:ext uri="{FF2B5EF4-FFF2-40B4-BE49-F238E27FC236}">
                  <a16:creationId xmlns:a16="http://schemas.microsoft.com/office/drawing/2014/main" id="{FB36B89B-08F2-48ED-9B45-EC44B2BAF167}"/>
                </a:ext>
              </a:extLst>
            </p:cNvPr>
            <p:cNvSpPr/>
            <p:nvPr/>
          </p:nvSpPr>
          <p:spPr>
            <a:xfrm>
              <a:off x="2479732"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sap.ui.table</a:t>
              </a:r>
            </a:p>
          </p:txBody>
        </p:sp>
        <p:sp>
          <p:nvSpPr>
            <p:cNvPr id="19" name="Rectangle 18">
              <a:extLst>
                <a:ext uri="{FF2B5EF4-FFF2-40B4-BE49-F238E27FC236}">
                  <a16:creationId xmlns:a16="http://schemas.microsoft.com/office/drawing/2014/main" id="{477E0929-F268-4C8F-B2BC-8457EA5401ED}"/>
                </a:ext>
              </a:extLst>
            </p:cNvPr>
            <p:cNvSpPr/>
            <p:nvPr/>
          </p:nvSpPr>
          <p:spPr>
            <a:xfrm>
              <a:off x="3910480" y="358457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sap.ui.comp</a:t>
              </a:r>
            </a:p>
          </p:txBody>
        </p:sp>
        <p:sp>
          <p:nvSpPr>
            <p:cNvPr id="21" name="Rectangle 20">
              <a:extLst>
                <a:ext uri="{FF2B5EF4-FFF2-40B4-BE49-F238E27FC236}">
                  <a16:creationId xmlns:a16="http://schemas.microsoft.com/office/drawing/2014/main" id="{411074E6-A69B-4BEA-9C4A-F2B0DC01CF2D}"/>
                </a:ext>
              </a:extLst>
            </p:cNvPr>
            <p:cNvSpPr/>
            <p:nvPr/>
          </p:nvSpPr>
          <p:spPr>
            <a:xfrm>
              <a:off x="3918208"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sap.ui.layout</a:t>
              </a:r>
            </a:p>
          </p:txBody>
        </p:sp>
        <p:sp>
          <p:nvSpPr>
            <p:cNvPr id="23" name="Rectangle 22">
              <a:extLst>
                <a:ext uri="{FF2B5EF4-FFF2-40B4-BE49-F238E27FC236}">
                  <a16:creationId xmlns:a16="http://schemas.microsoft.com/office/drawing/2014/main" id="{46682DC5-3389-4BFC-AA68-F4B3C20C700A}"/>
                </a:ext>
              </a:extLst>
            </p:cNvPr>
            <p:cNvSpPr/>
            <p:nvPr/>
          </p:nvSpPr>
          <p:spPr>
            <a:xfrm>
              <a:off x="3061252" y="1692068"/>
              <a:ext cx="1388978" cy="60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BAS or</a:t>
              </a:r>
            </a:p>
            <a:p>
              <a:pPr algn="ctr"/>
              <a:r>
                <a:rPr lang="en-US" dirty="0"/>
                <a:t>VSCode</a:t>
              </a:r>
            </a:p>
          </p:txBody>
        </p:sp>
        <p:sp>
          <p:nvSpPr>
            <p:cNvPr id="24" name="Smiley Face 23">
              <a:extLst>
                <a:ext uri="{FF2B5EF4-FFF2-40B4-BE49-F238E27FC236}">
                  <a16:creationId xmlns:a16="http://schemas.microsoft.com/office/drawing/2014/main" id="{218F7869-3EE8-49E5-8B33-07464AB8475A}"/>
                </a:ext>
              </a:extLst>
            </p:cNvPr>
            <p:cNvSpPr/>
            <p:nvPr/>
          </p:nvSpPr>
          <p:spPr>
            <a:xfrm>
              <a:off x="1035312" y="1709572"/>
              <a:ext cx="416173"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cxnSp>
          <p:nvCxnSpPr>
            <p:cNvPr id="25" name="Connector: Elbow 24">
              <a:extLst>
                <a:ext uri="{FF2B5EF4-FFF2-40B4-BE49-F238E27FC236}">
                  <a16:creationId xmlns:a16="http://schemas.microsoft.com/office/drawing/2014/main" id="{CE7224DA-184C-4AC5-87B1-3AC75A3AC0DF}"/>
                </a:ext>
              </a:extLst>
            </p:cNvPr>
            <p:cNvCxnSpPr>
              <a:cxnSpLocks/>
              <a:stCxn id="24" idx="6"/>
            </p:cNvCxnSpPr>
            <p:nvPr/>
          </p:nvCxnSpPr>
          <p:spPr>
            <a:xfrm>
              <a:off x="1451485" y="1884462"/>
              <a:ext cx="1611011"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FA127A-02E0-450D-BEDF-CBB242836D5A}"/>
                </a:ext>
              </a:extLst>
            </p:cNvPr>
            <p:cNvCxnSpPr>
              <a:cxnSpLocks/>
              <a:stCxn id="23" idx="3"/>
              <a:endCxn id="32" idx="1"/>
            </p:cNvCxnSpPr>
            <p:nvPr/>
          </p:nvCxnSpPr>
          <p:spPr>
            <a:xfrm>
              <a:off x="4450229" y="1994253"/>
              <a:ext cx="2831978" cy="1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330322E4-FF5A-44A7-BA60-E3CA402F0094}"/>
                </a:ext>
              </a:extLst>
            </p:cNvPr>
            <p:cNvSpPr/>
            <p:nvPr/>
          </p:nvSpPr>
          <p:spPr>
            <a:xfrm>
              <a:off x="3467708" y="2285636"/>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8" name="Arrow: Striped Right 27">
              <a:extLst>
                <a:ext uri="{FF2B5EF4-FFF2-40B4-BE49-F238E27FC236}">
                  <a16:creationId xmlns:a16="http://schemas.microsoft.com/office/drawing/2014/main" id="{F7C2E03B-B944-4AC2-AD4D-C58BAA19C9FA}"/>
                </a:ext>
              </a:extLst>
            </p:cNvPr>
            <p:cNvSpPr/>
            <p:nvPr/>
          </p:nvSpPr>
          <p:spPr>
            <a:xfrm>
              <a:off x="9228348" y="3538174"/>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9" name="Rectangle: Folded Corner 28">
              <a:extLst>
                <a:ext uri="{FF2B5EF4-FFF2-40B4-BE49-F238E27FC236}">
                  <a16:creationId xmlns:a16="http://schemas.microsoft.com/office/drawing/2014/main" id="{E5209BD4-D9E7-4C20-88C7-F539D7FBB330}"/>
                </a:ext>
              </a:extLst>
            </p:cNvPr>
            <p:cNvSpPr/>
            <p:nvPr/>
          </p:nvSpPr>
          <p:spPr>
            <a:xfrm>
              <a:off x="9948428" y="3283488"/>
              <a:ext cx="1067314"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HTML+CSS+JS</a:t>
              </a:r>
            </a:p>
          </p:txBody>
        </p:sp>
        <p:sp>
          <p:nvSpPr>
            <p:cNvPr id="30" name="Cube 29">
              <a:extLst>
                <a:ext uri="{FF2B5EF4-FFF2-40B4-BE49-F238E27FC236}">
                  <a16:creationId xmlns:a16="http://schemas.microsoft.com/office/drawing/2014/main" id="{CF5FF88E-4869-4B07-A96B-DF06FE2A4EC0}"/>
                </a:ext>
              </a:extLst>
            </p:cNvPr>
            <p:cNvSpPr/>
            <p:nvPr/>
          </p:nvSpPr>
          <p:spPr>
            <a:xfrm>
              <a:off x="6924092" y="3826206"/>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Renderer</a:t>
              </a:r>
            </a:p>
          </p:txBody>
        </p:sp>
        <p:cxnSp>
          <p:nvCxnSpPr>
            <p:cNvPr id="31" name="Connector: Elbow 30">
              <a:extLst>
                <a:ext uri="{FF2B5EF4-FFF2-40B4-BE49-F238E27FC236}">
                  <a16:creationId xmlns:a16="http://schemas.microsoft.com/office/drawing/2014/main" id="{D6D6AB08-2F98-4C05-850E-DD9D13105A72}"/>
                </a:ext>
              </a:extLst>
            </p:cNvPr>
            <p:cNvCxnSpPr>
              <a:endCxn id="9" idx="0"/>
            </p:cNvCxnSpPr>
            <p:nvPr/>
          </p:nvCxnSpPr>
          <p:spPr>
            <a:xfrm rot="16200000" flipH="1">
              <a:off x="7305380" y="2781260"/>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Scroll: Vertical 31">
              <a:extLst>
                <a:ext uri="{FF2B5EF4-FFF2-40B4-BE49-F238E27FC236}">
                  <a16:creationId xmlns:a16="http://schemas.microsoft.com/office/drawing/2014/main" id="{A269CE04-21A7-41DB-8EC1-0A7C40731B48}"/>
                </a:ext>
              </a:extLst>
            </p:cNvPr>
            <p:cNvSpPr/>
            <p:nvPr/>
          </p:nvSpPr>
          <p:spPr>
            <a:xfrm>
              <a:off x="7169684" y="1616251"/>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App</a:t>
              </a:r>
            </a:p>
          </p:txBody>
        </p:sp>
      </p:grpSp>
    </p:spTree>
    <p:extLst>
      <p:ext uri="{BB962C8B-B14F-4D97-AF65-F5344CB8AC3E}">
        <p14:creationId xmlns:p14="http://schemas.microsoft.com/office/powerpoint/2010/main" val="513603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8B7AA80E-00A7-4A67-AF5C-DA5850D05FB0}"/>
              </a:ext>
            </a:extLst>
          </p:cNvPr>
          <p:cNvGrpSpPr/>
          <p:nvPr/>
        </p:nvGrpSpPr>
        <p:grpSpPr>
          <a:xfrm>
            <a:off x="1571868" y="2764901"/>
            <a:ext cx="9048263" cy="3193378"/>
            <a:chOff x="847008" y="1298536"/>
            <a:chExt cx="10071940" cy="3498616"/>
          </a:xfrm>
        </p:grpSpPr>
        <p:sp>
          <p:nvSpPr>
            <p:cNvPr id="7" name="Rectangle 6">
              <a:extLst>
                <a:ext uri="{FF2B5EF4-FFF2-40B4-BE49-F238E27FC236}">
                  <a16:creationId xmlns:a16="http://schemas.microsoft.com/office/drawing/2014/main" id="{4CE673BF-02D8-4738-8478-EDB0BCF4FA4B}"/>
                </a:ext>
              </a:extLst>
            </p:cNvPr>
            <p:cNvSpPr/>
            <p:nvPr/>
          </p:nvSpPr>
          <p:spPr>
            <a:xfrm>
              <a:off x="4438228" y="1412776"/>
              <a:ext cx="2808312" cy="118128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9" name="Rectangle 8">
              <a:extLst>
                <a:ext uri="{FF2B5EF4-FFF2-40B4-BE49-F238E27FC236}">
                  <a16:creationId xmlns:a16="http://schemas.microsoft.com/office/drawing/2014/main" id="{9867790E-0472-457A-BBCC-83AEBE948E32}"/>
                </a:ext>
              </a:extLst>
            </p:cNvPr>
            <p:cNvSpPr/>
            <p:nvPr/>
          </p:nvSpPr>
          <p:spPr>
            <a:xfrm>
              <a:off x="847009"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I/O</a:t>
              </a:r>
            </a:p>
            <a:p>
              <a:pPr algn="ctr"/>
              <a:r>
                <a:rPr lang="en-US" dirty="0"/>
                <a:t>View</a:t>
              </a:r>
            </a:p>
          </p:txBody>
        </p:sp>
        <p:sp>
          <p:nvSpPr>
            <p:cNvPr id="10" name="Rectangle 9">
              <a:extLst>
                <a:ext uri="{FF2B5EF4-FFF2-40B4-BE49-F238E27FC236}">
                  <a16:creationId xmlns:a16="http://schemas.microsoft.com/office/drawing/2014/main" id="{0E8C9268-C64F-49D1-B736-B8FCB63A3D7A}"/>
                </a:ext>
              </a:extLst>
            </p:cNvPr>
            <p:cNvSpPr/>
            <p:nvPr/>
          </p:nvSpPr>
          <p:spPr>
            <a:xfrm>
              <a:off x="8110636"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a:t>
              </a:r>
            </a:p>
            <a:p>
              <a:pPr algn="ctr"/>
              <a:r>
                <a:rPr lang="en-US" dirty="0"/>
                <a:t>Models</a:t>
              </a:r>
            </a:p>
          </p:txBody>
        </p:sp>
        <p:cxnSp>
          <p:nvCxnSpPr>
            <p:cNvPr id="11" name="Connector: Elbow 10">
              <a:extLst>
                <a:ext uri="{FF2B5EF4-FFF2-40B4-BE49-F238E27FC236}">
                  <a16:creationId xmlns:a16="http://schemas.microsoft.com/office/drawing/2014/main" id="{E9A34FA7-589F-488A-9446-A17A617A9164}"/>
                </a:ext>
              </a:extLst>
            </p:cNvPr>
            <p:cNvCxnSpPr>
              <a:cxnSpLocks/>
              <a:stCxn id="7" idx="3"/>
              <a:endCxn id="10" idx="3"/>
            </p:cNvCxnSpPr>
            <p:nvPr/>
          </p:nvCxnSpPr>
          <p:spPr>
            <a:xfrm>
              <a:off x="7246540" y="2003418"/>
              <a:ext cx="3672408" cy="2325683"/>
            </a:xfrm>
            <a:prstGeom prst="bentConnector3">
              <a:avLst>
                <a:gd name="adj1" fmla="val 106929"/>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2" name="Connector: Elbow 11">
              <a:extLst>
                <a:ext uri="{FF2B5EF4-FFF2-40B4-BE49-F238E27FC236}">
                  <a16:creationId xmlns:a16="http://schemas.microsoft.com/office/drawing/2014/main" id="{CE6D09FD-481E-4FC5-A65B-F0665C62C67B}"/>
                </a:ext>
              </a:extLst>
            </p:cNvPr>
            <p:cNvCxnSpPr>
              <a:stCxn id="10" idx="0"/>
            </p:cNvCxnSpPr>
            <p:nvPr/>
          </p:nvCxnSpPr>
          <p:spPr>
            <a:xfrm rot="16200000" flipV="1">
              <a:off x="7543778" y="1890034"/>
              <a:ext cx="1673777" cy="2268252"/>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3" name="Connector: Elbow 12">
              <a:extLst>
                <a:ext uri="{FF2B5EF4-FFF2-40B4-BE49-F238E27FC236}">
                  <a16:creationId xmlns:a16="http://schemas.microsoft.com/office/drawing/2014/main" id="{72AEDF3A-7D84-4B44-B775-5A12D7C94039}"/>
                </a:ext>
              </a:extLst>
            </p:cNvPr>
            <p:cNvCxnSpPr>
              <a:cxnSpLocks/>
              <a:stCxn id="7" idx="1"/>
              <a:endCxn id="9" idx="0"/>
            </p:cNvCxnSpPr>
            <p:nvPr/>
          </p:nvCxnSpPr>
          <p:spPr>
            <a:xfrm rot="10800000" flipV="1">
              <a:off x="2251167" y="2003417"/>
              <a:ext cx="2187062" cy="1857631"/>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4" name="Connector: Elbow 13">
              <a:extLst>
                <a:ext uri="{FF2B5EF4-FFF2-40B4-BE49-F238E27FC236}">
                  <a16:creationId xmlns:a16="http://schemas.microsoft.com/office/drawing/2014/main" id="{CFF53B89-1406-469A-860E-0528B26DBC69}"/>
                </a:ext>
              </a:extLst>
            </p:cNvPr>
            <p:cNvCxnSpPr>
              <a:stCxn id="9" idx="1"/>
            </p:cNvCxnSpPr>
            <p:nvPr/>
          </p:nvCxnSpPr>
          <p:spPr>
            <a:xfrm rot="10800000" flipH="1">
              <a:off x="847008" y="1700808"/>
              <a:ext cx="3591219" cy="2628292"/>
            </a:xfrm>
            <a:prstGeom prst="bentConnector3">
              <a:avLst>
                <a:gd name="adj1" fmla="val -6366"/>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sp>
          <p:nvSpPr>
            <p:cNvPr id="15" name="TextBox 14">
              <a:extLst>
                <a:ext uri="{FF2B5EF4-FFF2-40B4-BE49-F238E27FC236}">
                  <a16:creationId xmlns:a16="http://schemas.microsoft.com/office/drawing/2014/main" id="{F509DEDA-5085-4916-8880-778D211556DC}"/>
                </a:ext>
              </a:extLst>
            </p:cNvPr>
            <p:cNvSpPr txBox="1"/>
            <p:nvPr/>
          </p:nvSpPr>
          <p:spPr>
            <a:xfrm>
              <a:off x="1485900" y="1298536"/>
              <a:ext cx="1728192"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&lt;event&gt;</a:t>
              </a:r>
            </a:p>
          </p:txBody>
        </p:sp>
        <p:sp>
          <p:nvSpPr>
            <p:cNvPr id="16" name="TextBox 15">
              <a:extLst>
                <a:ext uri="{FF2B5EF4-FFF2-40B4-BE49-F238E27FC236}">
                  <a16:creationId xmlns:a16="http://schemas.microsoft.com/office/drawing/2014/main" id="{73F6A883-2A4F-4318-BAC1-F8D5F9922DC7}"/>
                </a:ext>
              </a:extLst>
            </p:cNvPr>
            <p:cNvSpPr txBox="1"/>
            <p:nvPr/>
          </p:nvSpPr>
          <p:spPr>
            <a:xfrm>
              <a:off x="1989956" y="301495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&lt;modifies&gt;</a:t>
              </a:r>
            </a:p>
          </p:txBody>
        </p:sp>
        <p:sp>
          <p:nvSpPr>
            <p:cNvPr id="17" name="TextBox 16">
              <a:extLst>
                <a:ext uri="{FF2B5EF4-FFF2-40B4-BE49-F238E27FC236}">
                  <a16:creationId xmlns:a16="http://schemas.microsoft.com/office/drawing/2014/main" id="{0BFEC0DC-1396-4BFF-9EAB-C4A18E948938}"/>
                </a:ext>
              </a:extLst>
            </p:cNvPr>
            <p:cNvSpPr txBox="1"/>
            <p:nvPr/>
          </p:nvSpPr>
          <p:spPr>
            <a:xfrm>
              <a:off x="9222168" y="1433510"/>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&lt;notifies&gt;</a:t>
              </a:r>
            </a:p>
          </p:txBody>
        </p:sp>
        <p:sp>
          <p:nvSpPr>
            <p:cNvPr id="18" name="TextBox 17">
              <a:extLst>
                <a:ext uri="{FF2B5EF4-FFF2-40B4-BE49-F238E27FC236}">
                  <a16:creationId xmlns:a16="http://schemas.microsoft.com/office/drawing/2014/main" id="{65540858-8520-4375-BEBA-8A4FAF31433B}"/>
                </a:ext>
              </a:extLst>
            </p:cNvPr>
            <p:cNvSpPr txBox="1"/>
            <p:nvPr/>
          </p:nvSpPr>
          <p:spPr>
            <a:xfrm>
              <a:off x="7966620" y="213239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&lt;done&gt;</a:t>
              </a:r>
            </a:p>
          </p:txBody>
        </p:sp>
        <p:sp>
          <p:nvSpPr>
            <p:cNvPr id="19" name="Arrow: Left-Right 18">
              <a:extLst>
                <a:ext uri="{FF2B5EF4-FFF2-40B4-BE49-F238E27FC236}">
                  <a16:creationId xmlns:a16="http://schemas.microsoft.com/office/drawing/2014/main" id="{F8D019DC-9E93-4687-AB94-C5EC8D969D77}"/>
                </a:ext>
              </a:extLst>
            </p:cNvPr>
            <p:cNvSpPr/>
            <p:nvPr/>
          </p:nvSpPr>
          <p:spPr>
            <a:xfrm>
              <a:off x="3655321" y="3861048"/>
              <a:ext cx="4455315" cy="936104"/>
            </a:xfrm>
            <a:prstGeom prst="lef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 binding</a:t>
              </a:r>
            </a:p>
          </p:txBody>
        </p:sp>
      </p:grpSp>
      <p:sp>
        <p:nvSpPr>
          <p:cNvPr id="21" name="TextBox 20">
            <a:extLst>
              <a:ext uri="{FF2B5EF4-FFF2-40B4-BE49-F238E27FC236}">
                <a16:creationId xmlns:a16="http://schemas.microsoft.com/office/drawing/2014/main" id="{B8AF21F1-C956-4F0C-942B-2904B6F7347F}"/>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4050444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Data Flow Logic?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565B1D04-E1A4-41AA-82FF-C38178671931}"/>
              </a:ext>
            </a:extLst>
          </p:cNvPr>
          <p:cNvSpPr txBox="1"/>
          <p:nvPr/>
        </p:nvSpPr>
        <p:spPr>
          <a:xfrm>
            <a:off x="335280" y="896528"/>
            <a:ext cx="11521440"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--Q1 (implicit table which gets created in HANA on fly)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Calibri" panose="020F0502020204030204"/>
              </a:rPr>
              <a:t>Lt_prod</a:t>
            </a:r>
            <a:r>
              <a:rPr lang="en-US" dirty="0">
                <a:solidFill>
                  <a:prstClr val="black"/>
                </a:solidFill>
                <a:latin typeface="Calibri" panose="020F0502020204030204"/>
              </a:rPr>
              <a:t> = SELECT </a:t>
            </a:r>
            <a:r>
              <a:rPr lang="en-US" dirty="0" err="1">
                <a:solidFill>
                  <a:prstClr val="black"/>
                </a:solidFill>
                <a:latin typeface="Calibri" panose="020F0502020204030204"/>
              </a:rPr>
              <a:t>prod_id</a:t>
            </a:r>
            <a:r>
              <a:rPr lang="en-US" dirty="0">
                <a:solidFill>
                  <a:prstClr val="black"/>
                </a:solidFill>
                <a:latin typeface="Calibri" panose="020F0502020204030204"/>
              </a:rPr>
              <a:t> FROM products WHERE category = ‘Mice’;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Calibri" panose="020F0502020204030204"/>
              </a:rPr>
              <a:t>Lt_sales</a:t>
            </a:r>
            <a:r>
              <a:rPr lang="en-US" dirty="0">
                <a:solidFill>
                  <a:prstClr val="black"/>
                </a:solidFill>
                <a:latin typeface="Calibri" panose="020F0502020204030204"/>
              </a:rPr>
              <a:t> = SELECT customer, </a:t>
            </a:r>
            <a:r>
              <a:rPr lang="en-US" dirty="0" err="1">
                <a:solidFill>
                  <a:prstClr val="black"/>
                </a:solidFill>
                <a:latin typeface="Calibri" panose="020F0502020204030204"/>
              </a:rPr>
              <a:t>gross_amount</a:t>
            </a:r>
            <a:r>
              <a:rPr lang="en-US" dirty="0">
                <a:solidFill>
                  <a:prstClr val="black"/>
                </a:solidFill>
                <a:latin typeface="Calibri" panose="020F0502020204030204"/>
              </a:rPr>
              <a:t> FROM </a:t>
            </a:r>
            <a:r>
              <a:rPr lang="en-US" dirty="0" err="1">
                <a:solidFill>
                  <a:prstClr val="black"/>
                </a:solidFill>
                <a:latin typeface="Calibri" panose="020F0502020204030204"/>
              </a:rPr>
              <a:t>sls</a:t>
            </a:r>
            <a:r>
              <a:rPr lang="en-US" dirty="0">
                <a:solidFill>
                  <a:prstClr val="black"/>
                </a:solidFill>
                <a:latin typeface="Calibri" panose="020F0502020204030204"/>
              </a:rPr>
              <a:t> WHERE </a:t>
            </a:r>
            <a:r>
              <a:rPr lang="en-US" dirty="0" err="1">
                <a:solidFill>
                  <a:prstClr val="black"/>
                </a:solidFill>
                <a:latin typeface="Calibri" panose="020F0502020204030204"/>
              </a:rPr>
              <a:t>pid</a:t>
            </a:r>
            <a:r>
              <a:rPr lang="en-US" dirty="0">
                <a:solidFill>
                  <a:prstClr val="black"/>
                </a:solidFill>
                <a:latin typeface="Calibri" panose="020F0502020204030204"/>
              </a:rPr>
              <a: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 SELECT </a:t>
            </a:r>
            <a:r>
              <a:rPr lang="en-US" dirty="0" err="1">
                <a:solidFill>
                  <a:prstClr val="black"/>
                </a:solidFill>
                <a:latin typeface="Calibri" panose="020F0502020204030204"/>
              </a:rPr>
              <a:t>prod_id</a:t>
            </a:r>
            <a:r>
              <a:rPr lang="en-US" dirty="0">
                <a:solidFill>
                  <a:prstClr val="black"/>
                </a:solidFill>
                <a:latin typeface="Calibri" panose="020F0502020204030204"/>
              </a:rPr>
              <a:t> FROM </a:t>
            </a:r>
            <a:r>
              <a:rPr lang="en-US" b="1" i="1" dirty="0">
                <a:solidFill>
                  <a:prstClr val="black"/>
                </a:solidFill>
                <a:latin typeface="Calibri" panose="020F0502020204030204"/>
              </a:rPr>
              <a:t>:</a:t>
            </a:r>
            <a:r>
              <a:rPr lang="en-US" b="1" i="1" dirty="0" err="1">
                <a:solidFill>
                  <a:prstClr val="black"/>
                </a:solidFill>
                <a:latin typeface="Calibri" panose="020F0502020204030204"/>
              </a:rPr>
              <a:t>lt_prod</a:t>
            </a:r>
            <a:r>
              <a:rPr lang="en-US" dirty="0">
                <a:solidFill>
                  <a:prstClr val="black"/>
                </a:solidFill>
                <a:latin typeface="Calibri" panose="020F050202020403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--Q3</a:t>
            </a:r>
          </a:p>
          <a:p>
            <a:pPr lvl="0">
              <a:defRPr/>
            </a:pPr>
            <a:r>
              <a:rPr lang="en-US" dirty="0" err="1">
                <a:solidFill>
                  <a:prstClr val="black"/>
                </a:solidFill>
              </a:rPr>
              <a:t>Lt_purchse</a:t>
            </a:r>
            <a:r>
              <a:rPr lang="en-US" dirty="0">
                <a:solidFill>
                  <a:prstClr val="black"/>
                </a:solidFill>
              </a:rPr>
              <a:t> = SELECT customer, </a:t>
            </a:r>
            <a:r>
              <a:rPr lang="en-US" dirty="0" err="1">
                <a:solidFill>
                  <a:prstClr val="black"/>
                </a:solidFill>
              </a:rPr>
              <a:t>gross_amount</a:t>
            </a:r>
            <a:r>
              <a:rPr lang="en-US" dirty="0">
                <a:solidFill>
                  <a:prstClr val="black"/>
                </a:solidFill>
              </a:rPr>
              <a:t> FROM </a:t>
            </a:r>
            <a:r>
              <a:rPr lang="en-US" dirty="0" err="1">
                <a:solidFill>
                  <a:prstClr val="black"/>
                </a:solidFill>
              </a:rPr>
              <a:t>purc</a:t>
            </a:r>
            <a:r>
              <a:rPr lang="en-US" dirty="0">
                <a:solidFill>
                  <a:prstClr val="black"/>
                </a:solidFill>
              </a:rPr>
              <a:t> WHERE </a:t>
            </a:r>
            <a:r>
              <a:rPr lang="en-US" dirty="0" err="1">
                <a:solidFill>
                  <a:prstClr val="black"/>
                </a:solidFill>
              </a:rPr>
              <a:t>pid</a:t>
            </a:r>
            <a:r>
              <a:rPr lang="en-US" dirty="0">
                <a:solidFill>
                  <a:prstClr val="black"/>
                </a:solidFill>
              </a:rPr>
              <a:t> IN</a:t>
            </a:r>
          </a:p>
          <a:p>
            <a:pPr lvl="0">
              <a:defRPr/>
            </a:pPr>
            <a:r>
              <a:rPr lang="en-US" dirty="0">
                <a:solidFill>
                  <a:prstClr val="black"/>
                </a:solidFill>
              </a:rPr>
              <a:t>                   ( SELECT </a:t>
            </a:r>
            <a:r>
              <a:rPr lang="en-US" dirty="0" err="1">
                <a:solidFill>
                  <a:prstClr val="black"/>
                </a:solidFill>
              </a:rPr>
              <a:t>prod_id</a:t>
            </a:r>
            <a:r>
              <a:rPr lang="en-US" dirty="0">
                <a:solidFill>
                  <a:prstClr val="black"/>
                </a:solidFill>
              </a:rPr>
              <a:t> FROM </a:t>
            </a:r>
            <a:r>
              <a:rPr lang="en-US" b="1" i="1" dirty="0">
                <a:solidFill>
                  <a:prstClr val="black"/>
                </a:solidFill>
              </a:rPr>
              <a:t>:</a:t>
            </a:r>
            <a:r>
              <a:rPr lang="en-US" b="1" i="1" dirty="0" err="1">
                <a:solidFill>
                  <a:prstClr val="black"/>
                </a:solidFill>
              </a:rPr>
              <a:t>lt_prod</a:t>
            </a:r>
            <a:r>
              <a:rPr lang="en-US" dirty="0">
                <a:solidFill>
                  <a:prstClr val="black"/>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Calibri" panose="020F0502020204030204"/>
              </a:rPr>
              <a:t>Lt_total</a:t>
            </a:r>
            <a:r>
              <a:rPr lang="en-US" dirty="0">
                <a:solidFill>
                  <a:prstClr val="black"/>
                </a:solidFill>
                <a:latin typeface="Calibri" panose="020F0502020204030204"/>
              </a:rPr>
              <a:t> = SELECT customer, SUM(gross) FROM :</a:t>
            </a:r>
            <a:r>
              <a:rPr lang="en-US" b="1" dirty="0" err="1">
                <a:solidFill>
                  <a:prstClr val="black"/>
                </a:solidFill>
                <a:latin typeface="Calibri" panose="020F0502020204030204"/>
              </a:rPr>
              <a:t>lt_sales</a:t>
            </a:r>
            <a:r>
              <a:rPr lang="en-US" b="1"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When HANA comes 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Whenever an </a:t>
            </a:r>
            <a:r>
              <a:rPr lang="en-US" dirty="0">
                <a:solidFill>
                  <a:prstClr val="black"/>
                </a:solidFill>
                <a:latin typeface="Calibri" panose="020F0502020204030204"/>
              </a:rPr>
              <a:t>DML/DDL statement is executed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Whenever an imperative logic is </a:t>
            </a:r>
            <a:r>
              <a:rPr lang="en-US" dirty="0">
                <a:solidFill>
                  <a:prstClr val="black"/>
                </a:solidFill>
                <a:latin typeface="Calibri" panose="020F0502020204030204"/>
              </a:rPr>
              <a:t>executed IF, LOOP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Whenever an explicit variable is created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When a query result is not assigned to any implicit table</a:t>
            </a:r>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Split the code into multiple </a:t>
            </a:r>
            <a:r>
              <a:rPr lang="en-US" b="1" i="1" dirty="0">
                <a:solidFill>
                  <a:prstClr val="black"/>
                </a:solidFill>
                <a:latin typeface="Calibri" panose="020F0502020204030204"/>
              </a:rPr>
              <a:t>containers</a:t>
            </a:r>
            <a:r>
              <a:rPr lang="en-US" dirty="0">
                <a:solidFill>
                  <a:prstClr val="black"/>
                </a:solidFill>
                <a:latin typeface="Calibri" panose="020F0502020204030204"/>
              </a:rPr>
              <a:t> to keep each container work most time in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Keep our imp</a:t>
            </a:r>
            <a:r>
              <a:rPr lang="en-US" dirty="0" err="1">
                <a:solidFill>
                  <a:prstClr val="black"/>
                </a:solidFill>
                <a:latin typeface="Calibri" panose="020F0502020204030204"/>
              </a:rPr>
              <a:t>erative</a:t>
            </a:r>
            <a:r>
              <a:rPr lang="en-US" dirty="0">
                <a:solidFill>
                  <a:prstClr val="black"/>
                </a:solidFill>
                <a:latin typeface="Calibri" panose="020F0502020204030204"/>
              </a:rPr>
              <a:t> logic at end if possible</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5340BBE-7CAD-42D0-B91D-108735A77CC9}"/>
              </a:ext>
            </a:extLst>
          </p:cNvPr>
          <p:cNvPicPr>
            <a:picLocks noChangeAspect="1"/>
          </p:cNvPicPr>
          <p:nvPr/>
        </p:nvPicPr>
        <p:blipFill>
          <a:blip r:embed="rId3"/>
          <a:stretch>
            <a:fillRect/>
          </a:stretch>
        </p:blipFill>
        <p:spPr>
          <a:xfrm>
            <a:off x="7882311" y="1025236"/>
            <a:ext cx="3974409" cy="4419543"/>
          </a:xfrm>
          <a:prstGeom prst="rect">
            <a:avLst/>
          </a:prstGeom>
        </p:spPr>
      </p:pic>
    </p:spTree>
    <p:extLst>
      <p:ext uri="{BB962C8B-B14F-4D97-AF65-F5344CB8AC3E}">
        <p14:creationId xmlns:p14="http://schemas.microsoft.com/office/powerpoint/2010/main" val="2924909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270+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27000+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First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1007364"/>
            <a:ext cx="11161643" cy="1200329"/>
          </a:xfrm>
          <a:prstGeom prst="rect">
            <a:avLst/>
          </a:prstGeom>
          <a:noFill/>
        </p:spPr>
        <p:txBody>
          <a:bodyPr wrap="square" rtlCol="0">
            <a:spAutoFit/>
          </a:bodyPr>
          <a:lstStyle/>
          <a:p>
            <a:r>
              <a:rPr lang="en-US" dirty="0"/>
              <a:t>A procedure is a reusable container which is compiled and stored inside HANA. They can be reused again and again by other procedures and services.</a:t>
            </a:r>
          </a:p>
          <a:p>
            <a:endParaRPr lang="en-US" dirty="0"/>
          </a:p>
          <a:p>
            <a:r>
              <a:rPr lang="en-US" dirty="0">
                <a:hlinkClick r:id="rId3"/>
              </a:rPr>
              <a:t>Simple Procedure to Read PO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50BEF17-CD3B-4993-8CFC-DACF2FBE6A67}"/>
              </a:ext>
            </a:extLst>
          </p:cNvPr>
          <p:cNvPicPr>
            <a:picLocks noChangeAspect="1"/>
          </p:cNvPicPr>
          <p:nvPr/>
        </p:nvPicPr>
        <p:blipFill>
          <a:blip r:embed="rId4"/>
          <a:stretch>
            <a:fillRect/>
          </a:stretch>
        </p:blipFill>
        <p:spPr>
          <a:xfrm>
            <a:off x="6455764" y="1677160"/>
            <a:ext cx="5136325" cy="4587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823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More Exercise on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2308324"/>
          </a:xfrm>
          <a:prstGeom prst="rect">
            <a:avLst/>
          </a:prstGeom>
          <a:noFill/>
        </p:spPr>
        <p:txBody>
          <a:bodyPr wrap="square" rtlCol="0">
            <a:spAutoFit/>
          </a:bodyPr>
          <a:lstStyle/>
          <a:p>
            <a:r>
              <a:rPr lang="en-US" dirty="0"/>
              <a:t>We can create procedure with IN, OUT and INOUT parameters to exchange data.</a:t>
            </a:r>
          </a:p>
          <a:p>
            <a:endParaRPr lang="en-US" dirty="0"/>
          </a:p>
          <a:p>
            <a:r>
              <a:rPr lang="en-US" dirty="0">
                <a:hlinkClick r:id="rId3"/>
              </a:rPr>
              <a:t>Parameterized Procedure</a:t>
            </a:r>
            <a:endParaRPr lang="en-US" dirty="0"/>
          </a:p>
          <a:p>
            <a:endParaRPr lang="en-US" dirty="0"/>
          </a:p>
          <a:p>
            <a:endParaRPr lang="en-US" dirty="0"/>
          </a:p>
          <a:p>
            <a:r>
              <a:rPr lang="en-US" dirty="0"/>
              <a:t>We can also retrieve the table data from procedure.</a:t>
            </a:r>
          </a:p>
          <a:p>
            <a:endParaRPr lang="en-US" dirty="0"/>
          </a:p>
          <a:p>
            <a:r>
              <a:rPr lang="en-US" dirty="0">
                <a:hlinkClick r:id="rId4"/>
              </a:rPr>
              <a:t>Table Data as Output from procedure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12533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Library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1477328"/>
          </a:xfrm>
          <a:prstGeom prst="rect">
            <a:avLst/>
          </a:prstGeom>
          <a:noFill/>
        </p:spPr>
        <p:txBody>
          <a:bodyPr wrap="square" rtlCol="0">
            <a:spAutoFit/>
          </a:bodyPr>
          <a:lstStyle/>
          <a:p>
            <a:r>
              <a:rPr lang="en-US" dirty="0"/>
              <a:t>A SQL Script library is a collection of reusable procedure and functions, it is mainly used to group containers pertaining to particular area.</a:t>
            </a:r>
          </a:p>
          <a:p>
            <a:endParaRPr lang="en-US" dirty="0"/>
          </a:p>
          <a:p>
            <a:r>
              <a:rPr lang="en-US" dirty="0">
                <a:hlinkClick r:id="rId3"/>
              </a:rPr>
              <a:t>Example for SQL Script Library</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6E770513-5D7E-4E9C-95BA-F42ED282FAC1}"/>
              </a:ext>
            </a:extLst>
          </p:cNvPr>
          <p:cNvSpPr txBox="1"/>
          <p:nvPr/>
        </p:nvSpPr>
        <p:spPr>
          <a:xfrm>
            <a:off x="261764" y="2484828"/>
            <a:ext cx="11342254" cy="3139321"/>
          </a:xfrm>
          <a:prstGeom prst="rect">
            <a:avLst/>
          </a:prstGeom>
          <a:noFill/>
        </p:spPr>
        <p:txBody>
          <a:bodyPr wrap="square" rtlCol="0">
            <a:spAutoFit/>
          </a:bodyPr>
          <a:lstStyle/>
          <a:p>
            <a:r>
              <a:rPr lang="en-US" b="1" u="sng" dirty="0"/>
              <a:t>Syntax and Steps</a:t>
            </a:r>
          </a:p>
          <a:p>
            <a:endParaRPr lang="en-US" dirty="0"/>
          </a:p>
          <a:p>
            <a:pPr marL="342900" indent="-342900">
              <a:buAutoNum type="arabicPeriod"/>
            </a:pPr>
            <a:r>
              <a:rPr lang="en-US" dirty="0"/>
              <a:t>Create an </a:t>
            </a:r>
            <a:r>
              <a:rPr lang="en-US" dirty="0" err="1"/>
              <a:t>hdblibrary</a:t>
            </a:r>
            <a:r>
              <a:rPr lang="en-US" dirty="0"/>
              <a:t> artefact in SAP Business application studio</a:t>
            </a:r>
          </a:p>
          <a:p>
            <a:pPr marL="342900" indent="-342900">
              <a:buAutoNum type="arabicPeriod"/>
            </a:pPr>
            <a:r>
              <a:rPr lang="en-US" dirty="0"/>
              <a:t>Define library using below syntax</a:t>
            </a:r>
          </a:p>
          <a:p>
            <a:pPr lvl="1"/>
            <a:endParaRPr lang="en-US" dirty="0"/>
          </a:p>
          <a:p>
            <a:pPr lvl="1"/>
            <a:endParaRPr lang="en-US" dirty="0"/>
          </a:p>
          <a:p>
            <a:pPr lvl="1"/>
            <a:endParaRPr lang="en-US" dirty="0"/>
          </a:p>
          <a:p>
            <a:pPr lvl="1"/>
            <a:endParaRPr lang="en-US" dirty="0"/>
          </a:p>
          <a:p>
            <a:pPr lvl="1"/>
            <a:endParaRPr lang="en-US" dirty="0"/>
          </a:p>
          <a:p>
            <a:pPr marL="342900" indent="-342900">
              <a:buAutoNum type="arabicPeriod"/>
            </a:pPr>
            <a:r>
              <a:rPr lang="en-US" dirty="0"/>
              <a:t>Define functions/procedures in the library</a:t>
            </a:r>
          </a:p>
          <a:p>
            <a:pPr marL="342900" indent="-342900">
              <a:buAutoNum type="arabicPeriod"/>
            </a:pPr>
            <a:r>
              <a:rPr lang="en-US" dirty="0"/>
              <a:t>Call library functions using </a:t>
            </a:r>
            <a:r>
              <a:rPr lang="en-US" dirty="0" err="1"/>
              <a:t>libraryname:function_name</a:t>
            </a:r>
            <a:endParaRPr lang="en-US" dirty="0"/>
          </a:p>
        </p:txBody>
      </p:sp>
      <p:pic>
        <p:nvPicPr>
          <p:cNvPr id="7" name="Picture 6">
            <a:extLst>
              <a:ext uri="{FF2B5EF4-FFF2-40B4-BE49-F238E27FC236}">
                <a16:creationId xmlns:a16="http://schemas.microsoft.com/office/drawing/2014/main" id="{6B8E0D14-9D6E-4C56-9E76-B8E2ABCF4858}"/>
              </a:ext>
            </a:extLst>
          </p:cNvPr>
          <p:cNvPicPr>
            <a:picLocks noChangeAspect="1"/>
          </p:cNvPicPr>
          <p:nvPr/>
        </p:nvPicPr>
        <p:blipFill>
          <a:blip r:embed="rId4"/>
          <a:stretch>
            <a:fillRect/>
          </a:stretch>
        </p:blipFill>
        <p:spPr>
          <a:xfrm>
            <a:off x="717126" y="4054489"/>
            <a:ext cx="1798476" cy="1021168"/>
          </a:xfrm>
          <a:prstGeom prst="rect">
            <a:avLst/>
          </a:prstGeom>
        </p:spPr>
      </p:pic>
    </p:spTree>
    <p:extLst>
      <p:ext uri="{BB962C8B-B14F-4D97-AF65-F5344CB8AC3E}">
        <p14:creationId xmlns:p14="http://schemas.microsoft.com/office/powerpoint/2010/main" val="43057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UDF – User Defined Functions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3364" y="979655"/>
            <a:ext cx="11161643" cy="5632311"/>
          </a:xfrm>
          <a:prstGeom prst="rect">
            <a:avLst/>
          </a:prstGeom>
          <a:noFill/>
        </p:spPr>
        <p:txBody>
          <a:bodyPr wrap="square" rtlCol="0">
            <a:spAutoFit/>
          </a:bodyPr>
          <a:lstStyle/>
          <a:p>
            <a:r>
              <a:rPr lang="en-US" dirty="0"/>
              <a:t>Functions, or User Defined Functions (UDF), as they are more formally known, allow developers to capture a reusable block of </a:t>
            </a:r>
            <a:r>
              <a:rPr lang="en-US" dirty="0" err="1"/>
              <a:t>SQLScript</a:t>
            </a:r>
            <a:r>
              <a:rPr lang="en-US" dirty="0"/>
              <a:t> code that provides a result after working through some data processing logic. Often, functions allow input parameters to pass key information to the processing logic so that the function can be reused in different scenarios.</a:t>
            </a:r>
          </a:p>
          <a:p>
            <a:endParaRPr lang="en-US" dirty="0"/>
          </a:p>
          <a:p>
            <a:r>
              <a:rPr lang="en-US" dirty="0"/>
              <a:t>Functions are relevant to SAP HANA Cloud modeling because they offer a way to extend the standard capabilities provided with graphical calculation views to reach more complex data processing possibilities. Functions are written in </a:t>
            </a:r>
            <a:r>
              <a:rPr lang="en-US" dirty="0" err="1"/>
              <a:t>SQLScript</a:t>
            </a:r>
            <a:r>
              <a:rPr lang="en-US" dirty="0"/>
              <a:t> language using source files. After a successful deployment, a runtime object is generated from the source file. When executed, functions always run in the in-memory SAP HANA Cloud database, and so performance is optimized.</a:t>
            </a:r>
          </a:p>
          <a:p>
            <a:endParaRPr lang="en-US" dirty="0"/>
          </a:p>
          <a:p>
            <a:r>
              <a:rPr lang="en-US" dirty="0"/>
              <a:t>SAP HANA Cloud supports scalar and table functions. Table and scalar functions are created as source files in a project folder. The source file has the extension .</a:t>
            </a:r>
            <a:r>
              <a:rPr lang="en-US" dirty="0" err="1"/>
              <a:t>hdbfunction</a:t>
            </a:r>
            <a:r>
              <a:rPr lang="en-US" dirty="0"/>
              <a:t> The same extension is used for table and scalar functions.</a:t>
            </a:r>
          </a:p>
          <a:p>
            <a:endParaRPr lang="en-US" dirty="0"/>
          </a:p>
          <a:p>
            <a:r>
              <a:rPr lang="en-US" dirty="0"/>
              <a:t>Functions, both scalar and table, are always read-only. It is not possible to alter the database by using data definition statements such as create table, or data manipulation statements such as update.</a:t>
            </a:r>
          </a:p>
          <a:p>
            <a:endParaRPr lang="en-US" dirty="0"/>
          </a:p>
          <a:p>
            <a:r>
              <a:rPr lang="en-US" dirty="0"/>
              <a:t>Functions can call other functions which encourages a modular approach to ensure high reuse.</a:t>
            </a:r>
          </a:p>
          <a:p>
            <a:endParaRPr lang="en-US" dirty="0"/>
          </a:p>
          <a:p>
            <a:r>
              <a:rPr lang="en-US" dirty="0">
                <a:hlinkClick r:id="rId3"/>
              </a:rPr>
              <a:t>Example of SQL Script functions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740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Procedure v/s Functions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523E41D4-3611-42C6-A286-E86E932B0D21}"/>
              </a:ext>
            </a:extLst>
          </p:cNvPr>
          <p:cNvSpPr txBox="1"/>
          <p:nvPr/>
        </p:nvSpPr>
        <p:spPr>
          <a:xfrm>
            <a:off x="320040" y="978408"/>
            <a:ext cx="115214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Procedures						Functions</a:t>
            </a:r>
          </a:p>
        </p:txBody>
      </p:sp>
      <p:cxnSp>
        <p:nvCxnSpPr>
          <p:cNvPr id="7" name="Straight Connector 6">
            <a:extLst>
              <a:ext uri="{FF2B5EF4-FFF2-40B4-BE49-F238E27FC236}">
                <a16:creationId xmlns:a16="http://schemas.microsoft.com/office/drawing/2014/main" id="{86650BB7-8639-4CFA-B765-48CE784B4DF8}"/>
              </a:ext>
            </a:extLst>
          </p:cNvPr>
          <p:cNvCxnSpPr>
            <a:cxnSpLocks/>
            <a:stCxn id="6" idx="0"/>
          </p:cNvCxnSpPr>
          <p:nvPr/>
        </p:nvCxnSpPr>
        <p:spPr>
          <a:xfrm flipH="1">
            <a:off x="6058186" y="978408"/>
            <a:ext cx="22574" cy="367196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DAB75B-B436-414F-9779-7644CDD182BB}"/>
              </a:ext>
            </a:extLst>
          </p:cNvPr>
          <p:cNvSpPr txBox="1"/>
          <p:nvPr/>
        </p:nvSpPr>
        <p:spPr>
          <a:xfrm>
            <a:off x="320040" y="1619794"/>
            <a:ext cx="555824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Can have multiple OUT parameters</a:t>
            </a:r>
          </a:p>
          <a:p>
            <a:pPr marL="285750" indent="-285750">
              <a:buFont typeface="Arial" panose="020B0604020202020204" pitchFamily="34" charset="0"/>
              <a:buChar char="•"/>
            </a:pPr>
            <a:r>
              <a:rPr lang="en-US" dirty="0"/>
              <a:t>We can have INOUT parameters</a:t>
            </a:r>
          </a:p>
          <a:p>
            <a:pPr marL="285750" indent="-285750">
              <a:buFont typeface="Arial" panose="020B0604020202020204" pitchFamily="34" charset="0"/>
              <a:buChar char="•"/>
            </a:pPr>
            <a:r>
              <a:rPr lang="en-US" dirty="0"/>
              <a:t>Called via </a:t>
            </a:r>
            <a:r>
              <a:rPr lang="en-US" b="1" dirty="0"/>
              <a:t>call </a:t>
            </a:r>
            <a:r>
              <a:rPr lang="en-US" dirty="0"/>
              <a:t>statement</a:t>
            </a:r>
          </a:p>
          <a:p>
            <a:pPr marL="285750" indent="-285750">
              <a:buFont typeface="Arial" panose="020B0604020202020204" pitchFamily="34" charset="0"/>
              <a:buChar char="•"/>
            </a:pPr>
            <a:r>
              <a:rPr lang="en-US" dirty="0"/>
              <a:t>Can be consumed in another procedure and function</a:t>
            </a:r>
          </a:p>
          <a:p>
            <a:pPr marL="285750" indent="-285750">
              <a:buFont typeface="Arial" panose="020B0604020202020204" pitchFamily="34" charset="0"/>
              <a:buChar char="•"/>
            </a:pPr>
            <a:r>
              <a:rPr lang="en-US" dirty="0"/>
              <a:t>Heavy weight</a:t>
            </a:r>
          </a:p>
        </p:txBody>
      </p:sp>
      <p:sp>
        <p:nvSpPr>
          <p:cNvPr id="10" name="TextBox 9">
            <a:extLst>
              <a:ext uri="{FF2B5EF4-FFF2-40B4-BE49-F238E27FC236}">
                <a16:creationId xmlns:a16="http://schemas.microsoft.com/office/drawing/2014/main" id="{A549A539-25CF-4805-BAC6-DAB3EF318C7C}"/>
              </a:ext>
            </a:extLst>
          </p:cNvPr>
          <p:cNvSpPr txBox="1"/>
          <p:nvPr/>
        </p:nvSpPr>
        <p:spPr>
          <a:xfrm>
            <a:off x="6402977" y="1602942"/>
            <a:ext cx="555824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Functions always return ONE RETURN parameter</a:t>
            </a:r>
          </a:p>
          <a:p>
            <a:pPr marL="285750" indent="-285750">
              <a:buFont typeface="Arial" panose="020B0604020202020204" pitchFamily="34" charset="0"/>
              <a:buChar char="•"/>
            </a:pPr>
            <a:r>
              <a:rPr lang="en-US" dirty="0"/>
              <a:t>Do not support INOUT parameter</a:t>
            </a:r>
          </a:p>
          <a:p>
            <a:pPr marL="285750" indent="-285750">
              <a:buFont typeface="Arial" panose="020B0604020202020204" pitchFamily="34" charset="0"/>
              <a:buChar char="•"/>
            </a:pPr>
            <a:r>
              <a:rPr lang="en-US" dirty="0"/>
              <a:t>Always called using Queries</a:t>
            </a:r>
          </a:p>
          <a:p>
            <a:pPr marL="285750" indent="-285750">
              <a:buFont typeface="Arial" panose="020B0604020202020204" pitchFamily="34" charset="0"/>
              <a:buChar char="•"/>
            </a:pPr>
            <a:r>
              <a:rPr lang="en-US" dirty="0"/>
              <a:t>Can be consumed in another procedure and function</a:t>
            </a:r>
          </a:p>
          <a:p>
            <a:pPr marL="285750" indent="-285750">
              <a:buFont typeface="Arial" panose="020B0604020202020204" pitchFamily="34" charset="0"/>
              <a:buChar char="•"/>
            </a:pPr>
            <a:r>
              <a:rPr lang="en-US" dirty="0"/>
              <a:t>Light weight</a:t>
            </a:r>
          </a:p>
          <a:p>
            <a:pPr marL="285750" indent="-285750">
              <a:buFont typeface="Arial" panose="020B0604020202020204" pitchFamily="34" charset="0"/>
              <a:buChar char="•"/>
            </a:pPr>
            <a:r>
              <a:rPr lang="en-US" dirty="0"/>
              <a:t>There are 2 sub-types</a:t>
            </a:r>
          </a:p>
        </p:txBody>
      </p:sp>
      <p:sp>
        <p:nvSpPr>
          <p:cNvPr id="11" name="TextBox 10">
            <a:extLst>
              <a:ext uri="{FF2B5EF4-FFF2-40B4-BE49-F238E27FC236}">
                <a16:creationId xmlns:a16="http://schemas.microsoft.com/office/drawing/2014/main" id="{A763A550-1061-4570-A679-23A8307329D9}"/>
              </a:ext>
            </a:extLst>
          </p:cNvPr>
          <p:cNvSpPr txBox="1"/>
          <p:nvPr/>
        </p:nvSpPr>
        <p:spPr>
          <a:xfrm>
            <a:off x="6402977" y="3579223"/>
            <a:ext cx="5222966" cy="923330"/>
          </a:xfrm>
          <a:prstGeom prst="rect">
            <a:avLst/>
          </a:prstGeom>
          <a:noFill/>
        </p:spPr>
        <p:txBody>
          <a:bodyPr wrap="square" rtlCol="0">
            <a:spAutoFit/>
          </a:bodyPr>
          <a:lstStyle/>
          <a:p>
            <a:r>
              <a:rPr lang="en-US" dirty="0"/>
              <a:t>SUM, MIN, COUNT, MAX..</a:t>
            </a:r>
          </a:p>
          <a:p>
            <a:r>
              <a:rPr lang="en-US" dirty="0"/>
              <a:t>Now since we are creating custom functions, we call them </a:t>
            </a:r>
            <a:r>
              <a:rPr lang="en-US" b="1" i="1" dirty="0"/>
              <a:t>user defined functions - UDF</a:t>
            </a:r>
            <a:endParaRPr lang="en-US" dirty="0"/>
          </a:p>
        </p:txBody>
      </p:sp>
      <p:sp>
        <p:nvSpPr>
          <p:cNvPr id="12" name="Rectangle 11">
            <a:extLst>
              <a:ext uri="{FF2B5EF4-FFF2-40B4-BE49-F238E27FC236}">
                <a16:creationId xmlns:a16="http://schemas.microsoft.com/office/drawing/2014/main" id="{23685FF5-06F7-4579-9BDE-B2DB4D5282B0}"/>
              </a:ext>
            </a:extLst>
          </p:cNvPr>
          <p:cNvSpPr/>
          <p:nvPr/>
        </p:nvSpPr>
        <p:spPr>
          <a:xfrm>
            <a:off x="210311" y="5065264"/>
            <a:ext cx="7279059" cy="369332"/>
          </a:xfrm>
          <a:prstGeom prst="rect">
            <a:avLst/>
          </a:prstGeom>
        </p:spPr>
        <p:txBody>
          <a:bodyPr wrap="square">
            <a:spAutoFit/>
          </a:bodyPr>
          <a:lstStyle/>
          <a:p>
            <a:r>
              <a:rPr lang="en-US" dirty="0"/>
              <a:t>http://sap.optimieren.de/hana/hana/html/_gsql_functions.html</a:t>
            </a:r>
          </a:p>
        </p:txBody>
      </p:sp>
    </p:spTree>
    <p:extLst>
      <p:ext uri="{BB962C8B-B14F-4D97-AF65-F5344CB8AC3E}">
        <p14:creationId xmlns:p14="http://schemas.microsoft.com/office/powerpoint/2010/main" val="315521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783290" y="2840859"/>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 SQL Script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205255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13909</TotalTime>
  <Words>3027</Words>
  <Application>Microsoft Office PowerPoint</Application>
  <PresentationFormat>Widescreen</PresentationFormat>
  <Paragraphs>348</Paragraphs>
  <Slides>32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Consolas</vt:lpstr>
      <vt:lpstr>Cooper Black</vt:lpstr>
      <vt:lpstr>SFMono-Regular</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717</cp:revision>
  <dcterms:created xsi:type="dcterms:W3CDTF">2016-07-10T03:33:26Z</dcterms:created>
  <dcterms:modified xsi:type="dcterms:W3CDTF">2023-02-27T14:53:57Z</dcterms:modified>
</cp:coreProperties>
</file>